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1"/>
    <p:sldId id="257" r:id="rId32"/>
    <p:sldId id="258" r:id="rId33"/>
    <p:sldId id="259" r:id="rId34"/>
    <p:sldId id="260" r:id="rId35"/>
    <p:sldId id="261" r:id="rId36"/>
    <p:sldId id="262" r:id="rId37"/>
    <p:sldId id="263" r:id="rId38"/>
    <p:sldId id="264" r:id="rId39"/>
    <p:sldId id="265" r:id="rId40"/>
    <p:sldId id="266" r:id="rId41"/>
    <p:sldId id="267" r:id="rId42"/>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Neue Machina" charset="1" panose="00000500000000000000"/>
      <p:regular r:id="rId10"/>
    </p:embeddedFont>
    <p:embeddedFont>
      <p:font typeface="Neue Machina Light" charset="1" panose="00000400000000000000"/>
      <p:regular r:id="rId11"/>
    </p:embeddedFont>
    <p:embeddedFont>
      <p:font typeface="Neue Machina Ultra-Bold" charset="1" panose="00000900000000000000"/>
      <p:regular r:id="rId12"/>
    </p:embeddedFont>
    <p:embeddedFont>
      <p:font typeface="Montserrat" charset="1" panose="00000500000000000000"/>
      <p:regular r:id="rId13"/>
    </p:embeddedFont>
    <p:embeddedFont>
      <p:font typeface="Montserrat Bold" charset="1" panose="00000800000000000000"/>
      <p:regular r:id="rId14"/>
    </p:embeddedFont>
    <p:embeddedFont>
      <p:font typeface="Montserrat Italics" charset="1" panose="00000500000000000000"/>
      <p:regular r:id="rId15"/>
    </p:embeddedFont>
    <p:embeddedFont>
      <p:font typeface="Montserrat Bold Italics" charset="1" panose="00000800000000000000"/>
      <p:regular r:id="rId16"/>
    </p:embeddedFont>
    <p:embeddedFont>
      <p:font typeface="Montserrat Thin" charset="1" panose="00000300000000000000"/>
      <p:regular r:id="rId17"/>
    </p:embeddedFont>
    <p:embeddedFont>
      <p:font typeface="Montserrat Thin Italics" charset="1" panose="00000300000000000000"/>
      <p:regular r:id="rId18"/>
    </p:embeddedFont>
    <p:embeddedFont>
      <p:font typeface="Montserrat Extra-Light" charset="1" panose="00000300000000000000"/>
      <p:regular r:id="rId19"/>
    </p:embeddedFont>
    <p:embeddedFont>
      <p:font typeface="Montserrat Extra-Light Italics" charset="1" panose="00000300000000000000"/>
      <p:regular r:id="rId20"/>
    </p:embeddedFont>
    <p:embeddedFont>
      <p:font typeface="Montserrat Light" charset="1" panose="00000400000000000000"/>
      <p:regular r:id="rId21"/>
    </p:embeddedFont>
    <p:embeddedFont>
      <p:font typeface="Montserrat Light Italics" charset="1" panose="00000400000000000000"/>
      <p:regular r:id="rId22"/>
    </p:embeddedFont>
    <p:embeddedFont>
      <p:font typeface="Montserrat Medium" charset="1" panose="00000600000000000000"/>
      <p:regular r:id="rId23"/>
    </p:embeddedFont>
    <p:embeddedFont>
      <p:font typeface="Montserrat Medium Italics" charset="1" panose="00000600000000000000"/>
      <p:regular r:id="rId24"/>
    </p:embeddedFont>
    <p:embeddedFont>
      <p:font typeface="Montserrat Semi-Bold" charset="1" panose="00000700000000000000"/>
      <p:regular r:id="rId25"/>
    </p:embeddedFont>
    <p:embeddedFont>
      <p:font typeface="Montserrat Semi-Bold Italics" charset="1" panose="00000700000000000000"/>
      <p:regular r:id="rId26"/>
    </p:embeddedFont>
    <p:embeddedFont>
      <p:font typeface="Montserrat Ultra-Bold" charset="1" panose="00000900000000000000"/>
      <p:regular r:id="rId27"/>
    </p:embeddedFont>
    <p:embeddedFont>
      <p:font typeface="Montserrat Ultra-Bold Italics" charset="1" panose="00000900000000000000"/>
      <p:regular r:id="rId28"/>
    </p:embeddedFont>
    <p:embeddedFont>
      <p:font typeface="Montserrat Heavy" charset="1" panose="00000A00000000000000"/>
      <p:regular r:id="rId29"/>
    </p:embeddedFont>
    <p:embeddedFont>
      <p:font typeface="Montserrat Heavy Italics" charset="1" panose="00000A00000000000000"/>
      <p:regular r:id="rId3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slides/slide1.xml" Type="http://schemas.openxmlformats.org/officeDocument/2006/relationships/slide"/><Relationship Id="rId32" Target="slides/slide2.xml" Type="http://schemas.openxmlformats.org/officeDocument/2006/relationships/slide"/><Relationship Id="rId33" Target="slides/slide3.xml" Type="http://schemas.openxmlformats.org/officeDocument/2006/relationships/slide"/><Relationship Id="rId34" Target="slides/slide4.xml" Type="http://schemas.openxmlformats.org/officeDocument/2006/relationships/slide"/><Relationship Id="rId35" Target="slides/slide5.xml" Type="http://schemas.openxmlformats.org/officeDocument/2006/relationships/slide"/><Relationship Id="rId36" Target="slides/slide6.xml" Type="http://schemas.openxmlformats.org/officeDocument/2006/relationships/slide"/><Relationship Id="rId37" Target="slides/slide7.xml" Type="http://schemas.openxmlformats.org/officeDocument/2006/relationships/slide"/><Relationship Id="rId38" Target="slides/slide8.xml" Type="http://schemas.openxmlformats.org/officeDocument/2006/relationships/slide"/><Relationship Id="rId39" Target="slides/slide9.xml" Type="http://schemas.openxmlformats.org/officeDocument/2006/relationships/slide"/><Relationship Id="rId4" Target="theme/theme1.xml" Type="http://schemas.openxmlformats.org/officeDocument/2006/relationships/theme"/><Relationship Id="rId40" Target="slides/slide10.xml" Type="http://schemas.openxmlformats.org/officeDocument/2006/relationships/slide"/><Relationship Id="rId41" Target="slides/slide11.xml" Type="http://schemas.openxmlformats.org/officeDocument/2006/relationships/slide"/><Relationship Id="rId42" Target="slides/slide12.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3.png" Type="http://schemas.openxmlformats.org/officeDocument/2006/relationships/image"/><Relationship Id="rId7" Target="../media/image14.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26.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11.png" Type="http://schemas.openxmlformats.org/officeDocument/2006/relationships/image"/><Relationship Id="rId9" Target="../media/image12.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3.png" Type="http://schemas.openxmlformats.org/officeDocument/2006/relationships/image"/><Relationship Id="rId7" Target="../media/image14.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3.png" Type="http://schemas.openxmlformats.org/officeDocument/2006/relationships/image"/><Relationship Id="rId7" Target="../media/image14.png" Type="http://schemas.openxmlformats.org/officeDocument/2006/relationships/image"/><Relationship Id="rId8" Target="../media/image15.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7.png" Type="http://schemas.openxmlformats.org/officeDocument/2006/relationships/image"/><Relationship Id="rId7" Target="../media/image13.png" Type="http://schemas.openxmlformats.org/officeDocument/2006/relationships/image"/><Relationship Id="rId8" Target="../media/image16.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 Id="rId3" Target="../media/image24.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1204C"/>
        </a:solidFill>
      </p:bgPr>
    </p:bg>
    <p:spTree>
      <p:nvGrpSpPr>
        <p:cNvPr id="1" name=""/>
        <p:cNvGrpSpPr/>
        <p:nvPr/>
      </p:nvGrpSpPr>
      <p:grpSpPr>
        <a:xfrm>
          <a:off x="0" y="0"/>
          <a:ext cx="0" cy="0"/>
          <a:chOff x="0" y="0"/>
          <a:chExt cx="0" cy="0"/>
        </a:xfrm>
      </p:grpSpPr>
      <p:sp>
        <p:nvSpPr>
          <p:cNvPr name="Freeform 2" id="2"/>
          <p:cNvSpPr/>
          <p:nvPr/>
        </p:nvSpPr>
        <p:spPr>
          <a:xfrm flipH="false" flipV="false" rot="0">
            <a:off x="-3875567" y="-4926720"/>
            <a:ext cx="9808535" cy="9808535"/>
          </a:xfrm>
          <a:custGeom>
            <a:avLst/>
            <a:gdLst/>
            <a:ahLst/>
            <a:cxnLst/>
            <a:rect r="r" b="b" t="t" l="l"/>
            <a:pathLst>
              <a:path h="9808535" w="9808535">
                <a:moveTo>
                  <a:pt x="0" y="0"/>
                </a:moveTo>
                <a:lnTo>
                  <a:pt x="9808534" y="0"/>
                </a:lnTo>
                <a:lnTo>
                  <a:pt x="9808534" y="9808535"/>
                </a:lnTo>
                <a:lnTo>
                  <a:pt x="0" y="980853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271731" y="6544095"/>
            <a:ext cx="6009009" cy="6009009"/>
          </a:xfrm>
          <a:custGeom>
            <a:avLst/>
            <a:gdLst/>
            <a:ahLst/>
            <a:cxnLst/>
            <a:rect r="r" b="b" t="t" l="l"/>
            <a:pathLst>
              <a:path h="6009009" w="6009009">
                <a:moveTo>
                  <a:pt x="0" y="0"/>
                </a:moveTo>
                <a:lnTo>
                  <a:pt x="6009009" y="0"/>
                </a:lnTo>
                <a:lnTo>
                  <a:pt x="6009009" y="6009010"/>
                </a:lnTo>
                <a:lnTo>
                  <a:pt x="0" y="600901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8100000">
            <a:off x="11884038" y="6896830"/>
            <a:ext cx="8209501" cy="6060105"/>
          </a:xfrm>
          <a:custGeom>
            <a:avLst/>
            <a:gdLst/>
            <a:ahLst/>
            <a:cxnLst/>
            <a:rect r="r" b="b" t="t" l="l"/>
            <a:pathLst>
              <a:path h="6060105" w="8209501">
                <a:moveTo>
                  <a:pt x="0" y="0"/>
                </a:moveTo>
                <a:lnTo>
                  <a:pt x="8209501" y="0"/>
                </a:lnTo>
                <a:lnTo>
                  <a:pt x="8209501" y="6060105"/>
                </a:lnTo>
                <a:lnTo>
                  <a:pt x="0" y="606010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1393429">
            <a:off x="12271558" y="6401948"/>
            <a:ext cx="4723918" cy="2308815"/>
          </a:xfrm>
          <a:custGeom>
            <a:avLst/>
            <a:gdLst/>
            <a:ahLst/>
            <a:cxnLst/>
            <a:rect r="r" b="b" t="t" l="l"/>
            <a:pathLst>
              <a:path h="2308815" w="4723918">
                <a:moveTo>
                  <a:pt x="0" y="0"/>
                </a:moveTo>
                <a:lnTo>
                  <a:pt x="4723917" y="0"/>
                </a:lnTo>
                <a:lnTo>
                  <a:pt x="4723917" y="2308815"/>
                </a:lnTo>
                <a:lnTo>
                  <a:pt x="0" y="2308815"/>
                </a:lnTo>
                <a:lnTo>
                  <a:pt x="0" y="0"/>
                </a:lnTo>
                <a:close/>
              </a:path>
            </a:pathLst>
          </a:custGeom>
          <a:blipFill>
            <a:blip r:embed="rId8"/>
            <a:stretch>
              <a:fillRect l="0" t="0" r="0" b="0"/>
            </a:stretch>
          </a:blipFill>
        </p:spPr>
      </p:sp>
      <p:sp>
        <p:nvSpPr>
          <p:cNvPr name="Freeform 6" id="6"/>
          <p:cNvSpPr/>
          <p:nvPr/>
        </p:nvSpPr>
        <p:spPr>
          <a:xfrm flipH="false" flipV="false" rot="0">
            <a:off x="6980261" y="5943223"/>
            <a:ext cx="4327479" cy="600872"/>
          </a:xfrm>
          <a:custGeom>
            <a:avLst/>
            <a:gdLst/>
            <a:ahLst/>
            <a:cxnLst/>
            <a:rect r="r" b="b" t="t" l="l"/>
            <a:pathLst>
              <a:path h="600872" w="4327479">
                <a:moveTo>
                  <a:pt x="0" y="0"/>
                </a:moveTo>
                <a:lnTo>
                  <a:pt x="4327478" y="0"/>
                </a:lnTo>
                <a:lnTo>
                  <a:pt x="4327478" y="600872"/>
                </a:lnTo>
                <a:lnTo>
                  <a:pt x="0" y="600872"/>
                </a:lnTo>
                <a:lnTo>
                  <a:pt x="0" y="0"/>
                </a:lnTo>
                <a:close/>
              </a:path>
            </a:pathLst>
          </a:custGeom>
          <a:blipFill>
            <a:blip r:embed="rId9"/>
            <a:stretch>
              <a:fillRect l="0" t="-71533" r="0" b="-71533"/>
            </a:stretch>
          </a:blipFill>
        </p:spPr>
      </p:sp>
      <p:sp>
        <p:nvSpPr>
          <p:cNvPr name="Freeform 7" id="7"/>
          <p:cNvSpPr/>
          <p:nvPr/>
        </p:nvSpPr>
        <p:spPr>
          <a:xfrm flipH="false" flipV="false" rot="0">
            <a:off x="1732774" y="2271889"/>
            <a:ext cx="3597907" cy="3671334"/>
          </a:xfrm>
          <a:custGeom>
            <a:avLst/>
            <a:gdLst/>
            <a:ahLst/>
            <a:cxnLst/>
            <a:rect r="r" b="b" t="t" l="l"/>
            <a:pathLst>
              <a:path h="3671334" w="3597907">
                <a:moveTo>
                  <a:pt x="0" y="0"/>
                </a:moveTo>
                <a:lnTo>
                  <a:pt x="3597907" y="0"/>
                </a:lnTo>
                <a:lnTo>
                  <a:pt x="3597907" y="3671334"/>
                </a:lnTo>
                <a:lnTo>
                  <a:pt x="0" y="3671334"/>
                </a:lnTo>
                <a:lnTo>
                  <a:pt x="0" y="0"/>
                </a:lnTo>
                <a:close/>
              </a:path>
            </a:pathLst>
          </a:custGeom>
          <a:blipFill>
            <a:blip r:embed="rId10"/>
            <a:stretch>
              <a:fillRect l="0" t="0" r="0" b="0"/>
            </a:stretch>
          </a:blipFill>
        </p:spPr>
      </p:sp>
      <p:sp>
        <p:nvSpPr>
          <p:cNvPr name="Freeform 8" id="8"/>
          <p:cNvSpPr/>
          <p:nvPr/>
        </p:nvSpPr>
        <p:spPr>
          <a:xfrm flipH="false" flipV="false" rot="3042606">
            <a:off x="-947227" y="8169399"/>
            <a:ext cx="4602247" cy="3514966"/>
          </a:xfrm>
          <a:custGeom>
            <a:avLst/>
            <a:gdLst/>
            <a:ahLst/>
            <a:cxnLst/>
            <a:rect r="r" b="b" t="t" l="l"/>
            <a:pathLst>
              <a:path h="3514966" w="4602247">
                <a:moveTo>
                  <a:pt x="0" y="0"/>
                </a:moveTo>
                <a:lnTo>
                  <a:pt x="4602247" y="0"/>
                </a:lnTo>
                <a:lnTo>
                  <a:pt x="4602247" y="3514967"/>
                </a:lnTo>
                <a:lnTo>
                  <a:pt x="0" y="3514967"/>
                </a:lnTo>
                <a:lnTo>
                  <a:pt x="0" y="0"/>
                </a:lnTo>
                <a:close/>
              </a:path>
            </a:pathLst>
          </a:custGeom>
          <a:blipFill>
            <a:blip r:embed="rId11"/>
            <a:stretch>
              <a:fillRect l="0" t="0" r="0" b="0"/>
            </a:stretch>
          </a:blipFill>
        </p:spPr>
      </p:sp>
      <p:sp>
        <p:nvSpPr>
          <p:cNvPr name="TextBox 9" id="9"/>
          <p:cNvSpPr txBox="true"/>
          <p:nvPr/>
        </p:nvSpPr>
        <p:spPr>
          <a:xfrm rot="0">
            <a:off x="2419979" y="4134227"/>
            <a:ext cx="13448042" cy="1809013"/>
          </a:xfrm>
          <a:prstGeom prst="rect">
            <a:avLst/>
          </a:prstGeom>
        </p:spPr>
        <p:txBody>
          <a:bodyPr anchor="t" rtlCol="false" tIns="0" lIns="0" bIns="0" rIns="0">
            <a:spAutoFit/>
          </a:bodyPr>
          <a:lstStyle/>
          <a:p>
            <a:pPr algn="ctr">
              <a:lnSpc>
                <a:spcPts val="14740"/>
              </a:lnSpc>
            </a:pPr>
            <a:r>
              <a:rPr lang="en-US" sz="10529">
                <a:solidFill>
                  <a:srgbClr val="FFFFFF"/>
                </a:solidFill>
                <a:latin typeface="Neue Machina Ultra-Bold"/>
              </a:rPr>
              <a:t>TensorFlow</a:t>
            </a:r>
          </a:p>
        </p:txBody>
      </p:sp>
      <p:sp>
        <p:nvSpPr>
          <p:cNvPr name="TextBox 10" id="10"/>
          <p:cNvSpPr txBox="true"/>
          <p:nvPr/>
        </p:nvSpPr>
        <p:spPr>
          <a:xfrm rot="0">
            <a:off x="7640979" y="6000308"/>
            <a:ext cx="3006042" cy="439077"/>
          </a:xfrm>
          <a:prstGeom prst="rect">
            <a:avLst/>
          </a:prstGeom>
        </p:spPr>
        <p:txBody>
          <a:bodyPr anchor="t" rtlCol="false" tIns="0" lIns="0" bIns="0" rIns="0">
            <a:spAutoFit/>
          </a:bodyPr>
          <a:lstStyle/>
          <a:p>
            <a:pPr algn="ctr">
              <a:lnSpc>
                <a:spcPts val="3621"/>
              </a:lnSpc>
            </a:pPr>
            <a:r>
              <a:rPr lang="en-US" sz="2586">
                <a:solidFill>
                  <a:srgbClr val="01204C"/>
                </a:solidFill>
                <a:latin typeface="Montserrat Medium"/>
              </a:rPr>
              <a:t>Presentation</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01204C"/>
        </a:solidFill>
      </p:bgPr>
    </p:bg>
    <p:spTree>
      <p:nvGrpSpPr>
        <p:cNvPr id="1" name=""/>
        <p:cNvGrpSpPr/>
        <p:nvPr/>
      </p:nvGrpSpPr>
      <p:grpSpPr>
        <a:xfrm>
          <a:off x="0" y="0"/>
          <a:ext cx="0" cy="0"/>
          <a:chOff x="0" y="0"/>
          <a:chExt cx="0" cy="0"/>
        </a:xfrm>
      </p:grpSpPr>
      <p:sp>
        <p:nvSpPr>
          <p:cNvPr name="Freeform 2" id="2"/>
          <p:cNvSpPr/>
          <p:nvPr/>
        </p:nvSpPr>
        <p:spPr>
          <a:xfrm flipH="false" flipV="false" rot="0">
            <a:off x="9144000" y="2941428"/>
            <a:ext cx="8348531" cy="1743551"/>
          </a:xfrm>
          <a:custGeom>
            <a:avLst/>
            <a:gdLst/>
            <a:ahLst/>
            <a:cxnLst/>
            <a:rect r="r" b="b" t="t" l="l"/>
            <a:pathLst>
              <a:path h="1743551" w="8348531">
                <a:moveTo>
                  <a:pt x="0" y="0"/>
                </a:moveTo>
                <a:lnTo>
                  <a:pt x="8348531" y="0"/>
                </a:lnTo>
                <a:lnTo>
                  <a:pt x="8348531" y="1743551"/>
                </a:lnTo>
                <a:lnTo>
                  <a:pt x="0" y="1743551"/>
                </a:lnTo>
                <a:lnTo>
                  <a:pt x="0" y="0"/>
                </a:lnTo>
                <a:close/>
              </a:path>
            </a:pathLst>
          </a:custGeom>
          <a:blipFill>
            <a:blip r:embed="rId2"/>
            <a:stretch>
              <a:fillRect l="0" t="0" r="0" b="0"/>
            </a:stretch>
          </a:blipFill>
        </p:spPr>
      </p:sp>
      <p:sp>
        <p:nvSpPr>
          <p:cNvPr name="TextBox 3" id="3"/>
          <p:cNvSpPr txBox="true"/>
          <p:nvPr/>
        </p:nvSpPr>
        <p:spPr>
          <a:xfrm rot="0">
            <a:off x="518536" y="2567016"/>
            <a:ext cx="8217210" cy="2454275"/>
          </a:xfrm>
          <a:prstGeom prst="rect">
            <a:avLst/>
          </a:prstGeom>
        </p:spPr>
        <p:txBody>
          <a:bodyPr anchor="t" rtlCol="false" tIns="0" lIns="0" bIns="0" rIns="0">
            <a:spAutoFit/>
          </a:bodyPr>
          <a:lstStyle/>
          <a:p>
            <a:pPr algn="ctr">
              <a:lnSpc>
                <a:spcPts val="2800"/>
              </a:lnSpc>
              <a:spcBef>
                <a:spcPct val="0"/>
              </a:spcBef>
            </a:pPr>
            <a:r>
              <a:rPr lang="en-US" sz="2000">
                <a:solidFill>
                  <a:srgbClr val="FFFFFF"/>
                </a:solidFill>
                <a:latin typeface="Montserrat"/>
              </a:rPr>
              <a:t>Step 6: Model predict </a:t>
            </a:r>
          </a:p>
          <a:p>
            <a:pPr algn="ctr">
              <a:lnSpc>
                <a:spcPts val="2800"/>
              </a:lnSpc>
              <a:spcBef>
                <a:spcPct val="0"/>
              </a:spcBef>
            </a:pPr>
          </a:p>
          <a:p>
            <a:pPr algn="ctr">
              <a:lnSpc>
                <a:spcPts val="2800"/>
              </a:lnSpc>
              <a:spcBef>
                <a:spcPct val="0"/>
              </a:spcBef>
            </a:pPr>
            <a:r>
              <a:rPr lang="en-US" sz="2000">
                <a:solidFill>
                  <a:srgbClr val="FFFFFF"/>
                </a:solidFill>
                <a:latin typeface="Montserrat"/>
              </a:rPr>
              <a:t>we will be making our model to predict Y as X is provided to the model and the relationship between them is (2X-2) and we used model.fit to make the model learn it, lets give the model a value like 10 we will give it as 10.0 for float but will it give us (2(10)-2) as 18?</a:t>
            </a:r>
          </a:p>
        </p:txBody>
      </p:sp>
      <p:sp>
        <p:nvSpPr>
          <p:cNvPr name="TextBox 4" id="4"/>
          <p:cNvSpPr txBox="true"/>
          <p:nvPr/>
        </p:nvSpPr>
        <p:spPr>
          <a:xfrm rot="0">
            <a:off x="518536" y="554038"/>
            <a:ext cx="10529362" cy="854075"/>
          </a:xfrm>
          <a:prstGeom prst="rect">
            <a:avLst/>
          </a:prstGeom>
        </p:spPr>
        <p:txBody>
          <a:bodyPr anchor="t" rtlCol="false" tIns="0" lIns="0" bIns="0" rIns="0">
            <a:spAutoFit/>
          </a:bodyPr>
          <a:lstStyle/>
          <a:p>
            <a:pPr algn="ctr">
              <a:lnSpc>
                <a:spcPts val="7000"/>
              </a:lnSpc>
              <a:spcBef>
                <a:spcPct val="0"/>
              </a:spcBef>
            </a:pPr>
            <a:r>
              <a:rPr lang="en-US" sz="5000">
                <a:solidFill>
                  <a:srgbClr val="FFFFFF"/>
                </a:solidFill>
                <a:latin typeface="Montserrat Bold"/>
              </a:rPr>
              <a:t>Experiment in Google Colab</a:t>
            </a:r>
          </a:p>
        </p:txBody>
      </p:sp>
      <p:sp>
        <p:nvSpPr>
          <p:cNvPr name="TextBox 5" id="5"/>
          <p:cNvSpPr txBox="true"/>
          <p:nvPr/>
        </p:nvSpPr>
        <p:spPr>
          <a:xfrm rot="0">
            <a:off x="3081170" y="6183341"/>
            <a:ext cx="11309152" cy="339725"/>
          </a:xfrm>
          <a:prstGeom prst="rect">
            <a:avLst/>
          </a:prstGeom>
        </p:spPr>
        <p:txBody>
          <a:bodyPr anchor="t" rtlCol="false" tIns="0" lIns="0" bIns="0" rIns="0">
            <a:spAutoFit/>
          </a:bodyPr>
          <a:lstStyle/>
          <a:p>
            <a:pPr algn="ctr">
              <a:lnSpc>
                <a:spcPts val="2800"/>
              </a:lnSpc>
              <a:spcBef>
                <a:spcPct val="0"/>
              </a:spcBef>
            </a:pPr>
            <a:r>
              <a:rPr lang="en-US" sz="2000">
                <a:solidFill>
                  <a:srgbClr val="FFFFFF"/>
                </a:solidFill>
                <a:latin typeface="Montserrat"/>
              </a:rPr>
              <a:t>The model predicted 17.3 not 18, very close that is because we had loss function of 0.0542.</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01204C"/>
        </a:solidFill>
      </p:bgPr>
    </p:bg>
    <p:spTree>
      <p:nvGrpSpPr>
        <p:cNvPr id="1" name=""/>
        <p:cNvGrpSpPr/>
        <p:nvPr/>
      </p:nvGrpSpPr>
      <p:grpSpPr>
        <a:xfrm>
          <a:off x="0" y="0"/>
          <a:ext cx="0" cy="0"/>
          <a:chOff x="0" y="0"/>
          <a:chExt cx="0" cy="0"/>
        </a:xfrm>
      </p:grpSpPr>
      <p:sp>
        <p:nvSpPr>
          <p:cNvPr name="Freeform 2" id="2"/>
          <p:cNvSpPr/>
          <p:nvPr/>
        </p:nvSpPr>
        <p:spPr>
          <a:xfrm flipH="false" flipV="false" rot="0">
            <a:off x="11478214" y="-4882840"/>
            <a:ext cx="9218676" cy="9218676"/>
          </a:xfrm>
          <a:custGeom>
            <a:avLst/>
            <a:gdLst/>
            <a:ahLst/>
            <a:cxnLst/>
            <a:rect r="r" b="b" t="t" l="l"/>
            <a:pathLst>
              <a:path h="9218676" w="9218676">
                <a:moveTo>
                  <a:pt x="0" y="0"/>
                </a:moveTo>
                <a:lnTo>
                  <a:pt x="9218676" y="0"/>
                </a:lnTo>
                <a:lnTo>
                  <a:pt x="9218676" y="9218677"/>
                </a:lnTo>
                <a:lnTo>
                  <a:pt x="0" y="921867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5720443" y="-1551311"/>
            <a:ext cx="8685325" cy="8685325"/>
          </a:xfrm>
          <a:custGeom>
            <a:avLst/>
            <a:gdLst/>
            <a:ahLst/>
            <a:cxnLst/>
            <a:rect r="r" b="b" t="t" l="l"/>
            <a:pathLst>
              <a:path h="8685325" w="8685325">
                <a:moveTo>
                  <a:pt x="0" y="0"/>
                </a:moveTo>
                <a:lnTo>
                  <a:pt x="8685326" y="0"/>
                </a:lnTo>
                <a:lnTo>
                  <a:pt x="8685326" y="8685325"/>
                </a:lnTo>
                <a:lnTo>
                  <a:pt x="0" y="868532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3247802" y="4806269"/>
            <a:ext cx="9218676" cy="9218676"/>
          </a:xfrm>
          <a:custGeom>
            <a:avLst/>
            <a:gdLst/>
            <a:ahLst/>
            <a:cxnLst/>
            <a:rect r="r" b="b" t="t" l="l"/>
            <a:pathLst>
              <a:path h="9218676" w="9218676">
                <a:moveTo>
                  <a:pt x="0" y="0"/>
                </a:moveTo>
                <a:lnTo>
                  <a:pt x="9218677" y="0"/>
                </a:lnTo>
                <a:lnTo>
                  <a:pt x="9218677" y="9218676"/>
                </a:lnTo>
                <a:lnTo>
                  <a:pt x="0" y="921867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0899438" y="7474099"/>
            <a:ext cx="8685325" cy="8685325"/>
          </a:xfrm>
          <a:custGeom>
            <a:avLst/>
            <a:gdLst/>
            <a:ahLst/>
            <a:cxnLst/>
            <a:rect r="r" b="b" t="t" l="l"/>
            <a:pathLst>
              <a:path h="8685325" w="8685325">
                <a:moveTo>
                  <a:pt x="0" y="0"/>
                </a:moveTo>
                <a:lnTo>
                  <a:pt x="8685326" y="0"/>
                </a:lnTo>
                <a:lnTo>
                  <a:pt x="8685326" y="8685325"/>
                </a:lnTo>
                <a:lnTo>
                  <a:pt x="0" y="868532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5869971" y="8535586"/>
            <a:ext cx="2778658" cy="2285446"/>
          </a:xfrm>
          <a:custGeom>
            <a:avLst/>
            <a:gdLst/>
            <a:ahLst/>
            <a:cxnLst/>
            <a:rect r="r" b="b" t="t" l="l"/>
            <a:pathLst>
              <a:path h="2285446" w="2778658">
                <a:moveTo>
                  <a:pt x="0" y="0"/>
                </a:moveTo>
                <a:lnTo>
                  <a:pt x="2778658" y="0"/>
                </a:lnTo>
                <a:lnTo>
                  <a:pt x="2778658" y="2285447"/>
                </a:lnTo>
                <a:lnTo>
                  <a:pt x="0" y="2285447"/>
                </a:lnTo>
                <a:lnTo>
                  <a:pt x="0" y="0"/>
                </a:lnTo>
                <a:close/>
              </a:path>
            </a:pathLst>
          </a:custGeom>
          <a:blipFill>
            <a:blip r:embed="rId6"/>
            <a:stretch>
              <a:fillRect l="0" t="0" r="0" b="0"/>
            </a:stretch>
          </a:blipFill>
        </p:spPr>
      </p:sp>
      <p:sp>
        <p:nvSpPr>
          <p:cNvPr name="Freeform 7" id="7"/>
          <p:cNvSpPr/>
          <p:nvPr/>
        </p:nvSpPr>
        <p:spPr>
          <a:xfrm flipH="true" flipV="false" rot="0">
            <a:off x="14020057" y="-2331083"/>
            <a:ext cx="4903845" cy="5636604"/>
          </a:xfrm>
          <a:custGeom>
            <a:avLst/>
            <a:gdLst/>
            <a:ahLst/>
            <a:cxnLst/>
            <a:rect r="r" b="b" t="t" l="l"/>
            <a:pathLst>
              <a:path h="5636604" w="4903845">
                <a:moveTo>
                  <a:pt x="4903845" y="0"/>
                </a:moveTo>
                <a:lnTo>
                  <a:pt x="0" y="0"/>
                </a:lnTo>
                <a:lnTo>
                  <a:pt x="0" y="5636604"/>
                </a:lnTo>
                <a:lnTo>
                  <a:pt x="4903845" y="5636604"/>
                </a:lnTo>
                <a:lnTo>
                  <a:pt x="4903845" y="0"/>
                </a:lnTo>
                <a:close/>
              </a:path>
            </a:pathLst>
          </a:custGeom>
          <a:blipFill>
            <a:blip r:embed="rId7"/>
            <a:stretch>
              <a:fillRect l="0" t="0" r="0" b="0"/>
            </a:stretch>
          </a:blipFill>
        </p:spPr>
      </p:sp>
      <p:sp>
        <p:nvSpPr>
          <p:cNvPr name="TextBox 8" id="8"/>
          <p:cNvSpPr txBox="true"/>
          <p:nvPr/>
        </p:nvSpPr>
        <p:spPr>
          <a:xfrm rot="0">
            <a:off x="1028700" y="885825"/>
            <a:ext cx="11130050" cy="1171231"/>
          </a:xfrm>
          <a:prstGeom prst="rect">
            <a:avLst/>
          </a:prstGeom>
        </p:spPr>
        <p:txBody>
          <a:bodyPr anchor="t" rtlCol="false" tIns="0" lIns="0" bIns="0" rIns="0">
            <a:spAutoFit/>
          </a:bodyPr>
          <a:lstStyle/>
          <a:p>
            <a:pPr>
              <a:lnSpc>
                <a:spcPts val="9468"/>
              </a:lnSpc>
            </a:pPr>
            <a:r>
              <a:rPr lang="en-US" sz="6763">
                <a:solidFill>
                  <a:srgbClr val="FFFFFF"/>
                </a:solidFill>
                <a:latin typeface="Neue Machina Ultra-Bold"/>
              </a:rPr>
              <a:t>Questions</a:t>
            </a:r>
          </a:p>
        </p:txBody>
      </p:sp>
      <p:sp>
        <p:nvSpPr>
          <p:cNvPr name="TextBox 9" id="9"/>
          <p:cNvSpPr txBox="true"/>
          <p:nvPr/>
        </p:nvSpPr>
        <p:spPr>
          <a:xfrm rot="0">
            <a:off x="649877" y="2712603"/>
            <a:ext cx="11887695" cy="5822983"/>
          </a:xfrm>
          <a:prstGeom prst="rect">
            <a:avLst/>
          </a:prstGeom>
        </p:spPr>
        <p:txBody>
          <a:bodyPr anchor="t" rtlCol="false" tIns="0" lIns="0" bIns="0" rIns="0">
            <a:spAutoFit/>
          </a:bodyPr>
          <a:lstStyle/>
          <a:p>
            <a:pPr marL="716772" indent="-358386" lvl="1">
              <a:lnSpc>
                <a:spcPts val="4647"/>
              </a:lnSpc>
              <a:buFont typeface="Arial"/>
              <a:buChar char="•"/>
            </a:pPr>
            <a:r>
              <a:rPr lang="en-US" sz="3319">
                <a:solidFill>
                  <a:srgbClr val="FFFFFF"/>
                </a:solidFill>
                <a:latin typeface="Montserrat"/>
              </a:rPr>
              <a:t>What does optimizer do?</a:t>
            </a:r>
          </a:p>
          <a:p>
            <a:pPr>
              <a:lnSpc>
                <a:spcPts val="4647"/>
              </a:lnSpc>
            </a:pPr>
          </a:p>
          <a:p>
            <a:pPr marL="716772" indent="-358386" lvl="1">
              <a:lnSpc>
                <a:spcPts val="4647"/>
              </a:lnSpc>
              <a:buFont typeface="Arial"/>
              <a:buChar char="•"/>
            </a:pPr>
            <a:r>
              <a:rPr lang="en-US" sz="3319">
                <a:solidFill>
                  <a:srgbClr val="FFFFFF"/>
                </a:solidFill>
                <a:latin typeface="Montserrat"/>
              </a:rPr>
              <a:t>Does high number of epochs means better loss functions?</a:t>
            </a:r>
          </a:p>
          <a:p>
            <a:pPr>
              <a:lnSpc>
                <a:spcPts val="4647"/>
              </a:lnSpc>
            </a:pPr>
          </a:p>
          <a:p>
            <a:pPr marL="716772" indent="-358386" lvl="1">
              <a:lnSpc>
                <a:spcPts val="4647"/>
              </a:lnSpc>
              <a:buFont typeface="Arial"/>
              <a:buChar char="•"/>
            </a:pPr>
            <a:r>
              <a:rPr lang="en-US" sz="3319">
                <a:solidFill>
                  <a:srgbClr val="FFFFFF"/>
                </a:solidFill>
                <a:latin typeface="Montserrat"/>
              </a:rPr>
              <a:t>What causes overfitting?</a:t>
            </a:r>
          </a:p>
          <a:p>
            <a:pPr>
              <a:lnSpc>
                <a:spcPts val="4647"/>
              </a:lnSpc>
            </a:pPr>
          </a:p>
          <a:p>
            <a:pPr marL="716772" indent="-358386" lvl="1">
              <a:lnSpc>
                <a:spcPts val="4647"/>
              </a:lnSpc>
              <a:buFont typeface="Arial"/>
              <a:buChar char="•"/>
            </a:pPr>
            <a:r>
              <a:rPr lang="en-US" sz="3319">
                <a:solidFill>
                  <a:srgbClr val="FFFFFF"/>
                </a:solidFill>
                <a:latin typeface="Montserrat"/>
              </a:rPr>
              <a:t>How to prevent overfitting?</a:t>
            </a:r>
          </a:p>
          <a:p>
            <a:pPr>
              <a:lnSpc>
                <a:spcPts val="4647"/>
              </a:lnSpc>
            </a:pPr>
          </a:p>
          <a:p>
            <a:pPr marL="716772" indent="-358386" lvl="1">
              <a:lnSpc>
                <a:spcPts val="4647"/>
              </a:lnSpc>
              <a:buFont typeface="Arial"/>
              <a:buChar char="•"/>
            </a:pPr>
            <a:r>
              <a:rPr lang="en-US" sz="3319">
                <a:solidFill>
                  <a:srgbClr val="FFFFFF"/>
                </a:solidFill>
                <a:latin typeface="Montserrat"/>
              </a:rPr>
              <a:t>How to measure how good the current guess is?</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01204C"/>
        </a:solidFill>
      </p:bgPr>
    </p:bg>
    <p:spTree>
      <p:nvGrpSpPr>
        <p:cNvPr id="1" name=""/>
        <p:cNvGrpSpPr/>
        <p:nvPr/>
      </p:nvGrpSpPr>
      <p:grpSpPr>
        <a:xfrm>
          <a:off x="0" y="0"/>
          <a:ext cx="0" cy="0"/>
          <a:chOff x="0" y="0"/>
          <a:chExt cx="0" cy="0"/>
        </a:xfrm>
      </p:grpSpPr>
      <p:sp>
        <p:nvSpPr>
          <p:cNvPr name="Freeform 2" id="2"/>
          <p:cNvSpPr/>
          <p:nvPr/>
        </p:nvSpPr>
        <p:spPr>
          <a:xfrm flipH="false" flipV="false" rot="0">
            <a:off x="-3354044" y="1024236"/>
            <a:ext cx="6896632" cy="6896632"/>
          </a:xfrm>
          <a:custGeom>
            <a:avLst/>
            <a:gdLst/>
            <a:ahLst/>
            <a:cxnLst/>
            <a:rect r="r" b="b" t="t" l="l"/>
            <a:pathLst>
              <a:path h="6896632" w="6896632">
                <a:moveTo>
                  <a:pt x="0" y="0"/>
                </a:moveTo>
                <a:lnTo>
                  <a:pt x="6896633" y="0"/>
                </a:lnTo>
                <a:lnTo>
                  <a:pt x="6896633" y="6896632"/>
                </a:lnTo>
                <a:lnTo>
                  <a:pt x="0" y="68966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4831439" y="3191290"/>
            <a:ext cx="8086060" cy="8086060"/>
          </a:xfrm>
          <a:custGeom>
            <a:avLst/>
            <a:gdLst/>
            <a:ahLst/>
            <a:cxnLst/>
            <a:rect r="r" b="b" t="t" l="l"/>
            <a:pathLst>
              <a:path h="8086060" w="8086060">
                <a:moveTo>
                  <a:pt x="0" y="0"/>
                </a:moveTo>
                <a:lnTo>
                  <a:pt x="8086061" y="0"/>
                </a:lnTo>
                <a:lnTo>
                  <a:pt x="8086061" y="8086061"/>
                </a:lnTo>
                <a:lnTo>
                  <a:pt x="0" y="808606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5400000">
            <a:off x="11928816" y="449266"/>
            <a:ext cx="12718369" cy="9388469"/>
          </a:xfrm>
          <a:custGeom>
            <a:avLst/>
            <a:gdLst/>
            <a:ahLst/>
            <a:cxnLst/>
            <a:rect r="r" b="b" t="t" l="l"/>
            <a:pathLst>
              <a:path h="9388469" w="12718369">
                <a:moveTo>
                  <a:pt x="0" y="0"/>
                </a:moveTo>
                <a:lnTo>
                  <a:pt x="12718368" y="0"/>
                </a:lnTo>
                <a:lnTo>
                  <a:pt x="12718368" y="9388468"/>
                </a:lnTo>
                <a:lnTo>
                  <a:pt x="0" y="938846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823539" y="2903539"/>
            <a:ext cx="5366128" cy="5017329"/>
          </a:xfrm>
          <a:custGeom>
            <a:avLst/>
            <a:gdLst/>
            <a:ahLst/>
            <a:cxnLst/>
            <a:rect r="r" b="b" t="t" l="l"/>
            <a:pathLst>
              <a:path h="5017329" w="5366128">
                <a:moveTo>
                  <a:pt x="0" y="0"/>
                </a:moveTo>
                <a:lnTo>
                  <a:pt x="5366128" y="0"/>
                </a:lnTo>
                <a:lnTo>
                  <a:pt x="5366128" y="5017329"/>
                </a:lnTo>
                <a:lnTo>
                  <a:pt x="0" y="5017329"/>
                </a:lnTo>
                <a:lnTo>
                  <a:pt x="0" y="0"/>
                </a:lnTo>
                <a:close/>
              </a:path>
            </a:pathLst>
          </a:custGeom>
          <a:blipFill>
            <a:blip r:embed="rId8"/>
            <a:stretch>
              <a:fillRect l="0" t="0" r="0" b="0"/>
            </a:stretch>
          </a:blipFill>
        </p:spPr>
      </p:sp>
      <p:sp>
        <p:nvSpPr>
          <p:cNvPr name="TextBox 6" id="6"/>
          <p:cNvSpPr txBox="true"/>
          <p:nvPr/>
        </p:nvSpPr>
        <p:spPr>
          <a:xfrm rot="0">
            <a:off x="1271219" y="4200702"/>
            <a:ext cx="8148349" cy="1685603"/>
          </a:xfrm>
          <a:prstGeom prst="rect">
            <a:avLst/>
          </a:prstGeom>
        </p:spPr>
        <p:txBody>
          <a:bodyPr anchor="t" rtlCol="false" tIns="0" lIns="0" bIns="0" rIns="0">
            <a:spAutoFit/>
          </a:bodyPr>
          <a:lstStyle/>
          <a:p>
            <a:pPr>
              <a:lnSpc>
                <a:spcPts val="13667"/>
              </a:lnSpc>
            </a:pPr>
            <a:r>
              <a:rPr lang="en-US" sz="9762">
                <a:solidFill>
                  <a:srgbClr val="FFFFFF"/>
                </a:solidFill>
                <a:latin typeface="Neue Machina Ultra-Bold"/>
              </a:rPr>
              <a:t>Thank You!</a:t>
            </a:r>
          </a:p>
        </p:txBody>
      </p:sp>
      <p:sp>
        <p:nvSpPr>
          <p:cNvPr name="TextBox 7" id="7"/>
          <p:cNvSpPr txBox="true"/>
          <p:nvPr/>
        </p:nvSpPr>
        <p:spPr>
          <a:xfrm rot="0">
            <a:off x="9987467" y="3708061"/>
            <a:ext cx="6380629" cy="5101295"/>
          </a:xfrm>
          <a:prstGeom prst="rect">
            <a:avLst/>
          </a:prstGeom>
        </p:spPr>
        <p:txBody>
          <a:bodyPr anchor="t" rtlCol="false" tIns="0" lIns="0" bIns="0" rIns="0">
            <a:spAutoFit/>
          </a:bodyPr>
          <a:lstStyle/>
          <a:p>
            <a:pPr algn="ctr">
              <a:lnSpc>
                <a:spcPts val="4525"/>
              </a:lnSpc>
            </a:pPr>
            <a:r>
              <a:rPr lang="en-US" sz="3232">
                <a:solidFill>
                  <a:srgbClr val="FFFFFF"/>
                </a:solidFill>
                <a:latin typeface="Montserrat"/>
              </a:rPr>
              <a:t>Mohammed Aljalajil 442101136</a:t>
            </a:r>
          </a:p>
          <a:p>
            <a:pPr algn="ctr">
              <a:lnSpc>
                <a:spcPts val="4525"/>
              </a:lnSpc>
            </a:pPr>
          </a:p>
          <a:p>
            <a:pPr algn="ctr">
              <a:lnSpc>
                <a:spcPts val="4525"/>
              </a:lnSpc>
            </a:pPr>
            <a:r>
              <a:rPr lang="en-US" sz="3232">
                <a:solidFill>
                  <a:srgbClr val="FFFFFF"/>
                </a:solidFill>
                <a:latin typeface="Montserrat"/>
              </a:rPr>
              <a:t> Abdulaziz Alshaalan 441170125</a:t>
            </a:r>
          </a:p>
          <a:p>
            <a:pPr algn="ctr">
              <a:lnSpc>
                <a:spcPts val="4525"/>
              </a:lnSpc>
            </a:pPr>
          </a:p>
          <a:p>
            <a:pPr algn="ctr">
              <a:lnSpc>
                <a:spcPts val="4525"/>
              </a:lnSpc>
            </a:pPr>
            <a:r>
              <a:rPr lang="en-US" sz="3232">
                <a:solidFill>
                  <a:srgbClr val="FFFFFF"/>
                </a:solidFill>
                <a:latin typeface="Montserrat"/>
              </a:rPr>
              <a:t> Abdulelah Alhadyah 441102210</a:t>
            </a:r>
          </a:p>
          <a:p>
            <a:pPr algn="ctr">
              <a:lnSpc>
                <a:spcPts val="4525"/>
              </a:lnSpc>
            </a:pPr>
          </a:p>
          <a:p>
            <a:pPr algn="ctr">
              <a:lnSpc>
                <a:spcPts val="4525"/>
              </a:lnSpc>
            </a:pPr>
            <a:r>
              <a:rPr lang="en-US" sz="3232">
                <a:solidFill>
                  <a:srgbClr val="FFFFFF"/>
                </a:solidFill>
                <a:latin typeface="Montserrat"/>
              </a:rPr>
              <a:t>Abdulaziz Alhajri 441102528</a:t>
            </a:r>
          </a:p>
          <a:p>
            <a:pPr algn="ctr">
              <a:lnSpc>
                <a:spcPts val="4525"/>
              </a:lnSpc>
            </a:pPr>
          </a:p>
          <a:p>
            <a:pPr algn="ctr">
              <a:lnSpc>
                <a:spcPts val="4525"/>
              </a:lnSpc>
              <a:spcBef>
                <a:spcPct val="0"/>
              </a:spcBef>
            </a:pPr>
            <a:r>
              <a:rPr lang="en-US" sz="3232">
                <a:solidFill>
                  <a:srgbClr val="FFFFFF"/>
                </a:solidFill>
                <a:latin typeface="Montserrat"/>
                <a:cs typeface="Montserrat"/>
              </a:rPr>
              <a:t>ِAbdullah Ashalan 439101546</a:t>
            </a:r>
          </a:p>
        </p:txBody>
      </p:sp>
      <p:sp>
        <p:nvSpPr>
          <p:cNvPr name="TextBox 8" id="8"/>
          <p:cNvSpPr txBox="true"/>
          <p:nvPr/>
        </p:nvSpPr>
        <p:spPr>
          <a:xfrm rot="0">
            <a:off x="8021784" y="2530671"/>
            <a:ext cx="4138131" cy="679060"/>
          </a:xfrm>
          <a:prstGeom prst="rect">
            <a:avLst/>
          </a:prstGeom>
        </p:spPr>
        <p:txBody>
          <a:bodyPr anchor="t" rtlCol="false" tIns="0" lIns="0" bIns="0" rIns="0">
            <a:spAutoFit/>
          </a:bodyPr>
          <a:lstStyle/>
          <a:p>
            <a:pPr algn="ctr">
              <a:lnSpc>
                <a:spcPts val="5684"/>
              </a:lnSpc>
              <a:spcBef>
                <a:spcPct val="0"/>
              </a:spcBef>
            </a:pPr>
            <a:r>
              <a:rPr lang="en-US" sz="4060">
                <a:solidFill>
                  <a:srgbClr val="FFFFFF"/>
                </a:solidFill>
                <a:latin typeface="Montserrat"/>
              </a:rPr>
              <a:t>Represented By</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1204C"/>
        </a:solidFill>
      </p:bgPr>
    </p:bg>
    <p:spTree>
      <p:nvGrpSpPr>
        <p:cNvPr id="1" name=""/>
        <p:cNvGrpSpPr/>
        <p:nvPr/>
      </p:nvGrpSpPr>
      <p:grpSpPr>
        <a:xfrm>
          <a:off x="0" y="0"/>
          <a:ext cx="0" cy="0"/>
          <a:chOff x="0" y="0"/>
          <a:chExt cx="0" cy="0"/>
        </a:xfrm>
      </p:grpSpPr>
      <p:sp>
        <p:nvSpPr>
          <p:cNvPr name="Freeform 2" id="2"/>
          <p:cNvSpPr/>
          <p:nvPr/>
        </p:nvSpPr>
        <p:spPr>
          <a:xfrm flipH="false" flipV="false" rot="0">
            <a:off x="-3875567" y="-5108501"/>
            <a:ext cx="9808535" cy="9808535"/>
          </a:xfrm>
          <a:custGeom>
            <a:avLst/>
            <a:gdLst/>
            <a:ahLst/>
            <a:cxnLst/>
            <a:rect r="r" b="b" t="t" l="l"/>
            <a:pathLst>
              <a:path h="9808535" w="9808535">
                <a:moveTo>
                  <a:pt x="0" y="0"/>
                </a:moveTo>
                <a:lnTo>
                  <a:pt x="9808534" y="0"/>
                </a:lnTo>
                <a:lnTo>
                  <a:pt x="9808534" y="9808535"/>
                </a:lnTo>
                <a:lnTo>
                  <a:pt x="0" y="980853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823539" y="6359184"/>
            <a:ext cx="8086060" cy="8086060"/>
          </a:xfrm>
          <a:custGeom>
            <a:avLst/>
            <a:gdLst/>
            <a:ahLst/>
            <a:cxnLst/>
            <a:rect r="r" b="b" t="t" l="l"/>
            <a:pathLst>
              <a:path h="8086060" w="8086060">
                <a:moveTo>
                  <a:pt x="0" y="0"/>
                </a:moveTo>
                <a:lnTo>
                  <a:pt x="8086060" y="0"/>
                </a:lnTo>
                <a:lnTo>
                  <a:pt x="8086060" y="8086061"/>
                </a:lnTo>
                <a:lnTo>
                  <a:pt x="0" y="808606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5400000">
            <a:off x="9029493" y="1664950"/>
            <a:ext cx="12718369" cy="9388469"/>
          </a:xfrm>
          <a:custGeom>
            <a:avLst/>
            <a:gdLst/>
            <a:ahLst/>
            <a:cxnLst/>
            <a:rect r="r" b="b" t="t" l="l"/>
            <a:pathLst>
              <a:path h="9388469" w="12718369">
                <a:moveTo>
                  <a:pt x="0" y="0"/>
                </a:moveTo>
                <a:lnTo>
                  <a:pt x="12718369" y="0"/>
                </a:lnTo>
                <a:lnTo>
                  <a:pt x="12718369" y="9388469"/>
                </a:lnTo>
                <a:lnTo>
                  <a:pt x="0" y="938846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1953174">
            <a:off x="-59279" y="8766770"/>
            <a:ext cx="5153321" cy="3040459"/>
          </a:xfrm>
          <a:custGeom>
            <a:avLst/>
            <a:gdLst/>
            <a:ahLst/>
            <a:cxnLst/>
            <a:rect r="r" b="b" t="t" l="l"/>
            <a:pathLst>
              <a:path h="3040459" w="5153321">
                <a:moveTo>
                  <a:pt x="0" y="0"/>
                </a:moveTo>
                <a:lnTo>
                  <a:pt x="5153321" y="0"/>
                </a:lnTo>
                <a:lnTo>
                  <a:pt x="5153321" y="3040460"/>
                </a:lnTo>
                <a:lnTo>
                  <a:pt x="0" y="3040460"/>
                </a:lnTo>
                <a:lnTo>
                  <a:pt x="0" y="0"/>
                </a:lnTo>
                <a:close/>
              </a:path>
            </a:pathLst>
          </a:custGeom>
          <a:blipFill>
            <a:blip r:embed="rId8"/>
            <a:stretch>
              <a:fillRect l="0" t="0" r="0" b="0"/>
            </a:stretch>
          </a:blipFill>
        </p:spPr>
      </p:sp>
      <p:sp>
        <p:nvSpPr>
          <p:cNvPr name="Freeform 6" id="6"/>
          <p:cNvSpPr/>
          <p:nvPr/>
        </p:nvSpPr>
        <p:spPr>
          <a:xfrm flipH="false" flipV="false" rot="0">
            <a:off x="12614574" y="4858581"/>
            <a:ext cx="6888896" cy="7185289"/>
          </a:xfrm>
          <a:custGeom>
            <a:avLst/>
            <a:gdLst/>
            <a:ahLst/>
            <a:cxnLst/>
            <a:rect r="r" b="b" t="t" l="l"/>
            <a:pathLst>
              <a:path h="7185289" w="6888896">
                <a:moveTo>
                  <a:pt x="0" y="0"/>
                </a:moveTo>
                <a:lnTo>
                  <a:pt x="6888896" y="0"/>
                </a:lnTo>
                <a:lnTo>
                  <a:pt x="6888896" y="7185289"/>
                </a:lnTo>
                <a:lnTo>
                  <a:pt x="0" y="7185289"/>
                </a:lnTo>
                <a:lnTo>
                  <a:pt x="0" y="0"/>
                </a:lnTo>
                <a:close/>
              </a:path>
            </a:pathLst>
          </a:custGeom>
          <a:blipFill>
            <a:blip r:embed="rId9"/>
            <a:stretch>
              <a:fillRect l="0" t="0" r="0" b="0"/>
            </a:stretch>
          </a:blipFill>
        </p:spPr>
      </p:sp>
      <p:sp>
        <p:nvSpPr>
          <p:cNvPr name="TextBox 7" id="7"/>
          <p:cNvSpPr txBox="true"/>
          <p:nvPr/>
        </p:nvSpPr>
        <p:spPr>
          <a:xfrm rot="0">
            <a:off x="943496" y="1190270"/>
            <a:ext cx="10837236" cy="854075"/>
          </a:xfrm>
          <a:prstGeom prst="rect">
            <a:avLst/>
          </a:prstGeom>
        </p:spPr>
        <p:txBody>
          <a:bodyPr anchor="t" rtlCol="false" tIns="0" lIns="0" bIns="0" rIns="0">
            <a:spAutoFit/>
          </a:bodyPr>
          <a:lstStyle/>
          <a:p>
            <a:pPr>
              <a:lnSpc>
                <a:spcPts val="7000"/>
              </a:lnSpc>
            </a:pPr>
            <a:r>
              <a:rPr lang="en-US" sz="5000">
                <a:solidFill>
                  <a:srgbClr val="FFFFFF"/>
                </a:solidFill>
                <a:latin typeface="Montserrat Ultra-Bold"/>
              </a:rPr>
              <a:t>What is TensorFlow ?</a:t>
            </a:r>
          </a:p>
        </p:txBody>
      </p:sp>
      <p:sp>
        <p:nvSpPr>
          <p:cNvPr name="TextBox 8" id="8"/>
          <p:cNvSpPr txBox="true"/>
          <p:nvPr/>
        </p:nvSpPr>
        <p:spPr>
          <a:xfrm rot="0">
            <a:off x="635122" y="2528326"/>
            <a:ext cx="12168382" cy="2590801"/>
          </a:xfrm>
          <a:prstGeom prst="rect">
            <a:avLst/>
          </a:prstGeom>
        </p:spPr>
        <p:txBody>
          <a:bodyPr anchor="t" rtlCol="false" tIns="0" lIns="0" bIns="0" rIns="0">
            <a:spAutoFit/>
          </a:bodyPr>
          <a:lstStyle/>
          <a:p>
            <a:pPr marL="647695" indent="-323848" lvl="1">
              <a:lnSpc>
                <a:spcPts val="4199"/>
              </a:lnSpc>
              <a:buFont typeface="Arial"/>
              <a:buChar char="•"/>
            </a:pPr>
            <a:r>
              <a:rPr lang="en-US" sz="2999">
                <a:solidFill>
                  <a:srgbClr val="FFFFFF"/>
                </a:solidFill>
                <a:latin typeface="Montserrat"/>
              </a:rPr>
              <a:t>TensorFlow is an open-source library for AI.</a:t>
            </a:r>
          </a:p>
          <a:p>
            <a:pPr marL="647695" indent="-323848" lvl="1">
              <a:lnSpc>
                <a:spcPts val="4199"/>
              </a:lnSpc>
              <a:buFont typeface="Arial"/>
              <a:buChar char="•"/>
            </a:pPr>
            <a:r>
              <a:rPr lang="en-US" sz="2999">
                <a:solidFill>
                  <a:srgbClr val="FFFFFF"/>
                </a:solidFill>
                <a:latin typeface="Montserrat"/>
              </a:rPr>
              <a:t>Has comprehensive ecosystem (variety of tools).</a:t>
            </a:r>
          </a:p>
          <a:p>
            <a:pPr marL="647695" indent="-323848" lvl="1">
              <a:lnSpc>
                <a:spcPts val="4199"/>
              </a:lnSpc>
              <a:buFont typeface="Arial"/>
              <a:buChar char="•"/>
            </a:pPr>
            <a:r>
              <a:rPr lang="en-US" sz="2999">
                <a:solidFill>
                  <a:srgbClr val="FFFFFF"/>
                </a:solidFill>
                <a:latin typeface="Montserrat"/>
              </a:rPr>
              <a:t>Provide powerful visualization tools.</a:t>
            </a:r>
          </a:p>
          <a:p>
            <a:pPr marL="647695" indent="-323848" lvl="1">
              <a:lnSpc>
                <a:spcPts val="4199"/>
              </a:lnSpc>
              <a:buFont typeface="Arial"/>
              <a:buChar char="•"/>
            </a:pPr>
            <a:r>
              <a:rPr lang="en-US" sz="2999">
                <a:solidFill>
                  <a:srgbClr val="FFFFFF"/>
                </a:solidFill>
                <a:latin typeface="Montserrat"/>
              </a:rPr>
              <a:t>Developed by Google Brain Team.</a:t>
            </a:r>
          </a:p>
          <a:p>
            <a:pPr marL="647695" indent="-323848" lvl="1">
              <a:lnSpc>
                <a:spcPts val="4199"/>
              </a:lnSpc>
              <a:buFont typeface="Arial"/>
              <a:buChar char="•"/>
            </a:pPr>
            <a:r>
              <a:rPr lang="en-US" sz="2999">
                <a:solidFill>
                  <a:srgbClr val="FFFFFF"/>
                </a:solidFill>
                <a:latin typeface="Montserrat"/>
              </a:rPr>
              <a:t>Provides optimized-performance.</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1204C"/>
        </a:solidFill>
      </p:bgPr>
    </p:bg>
    <p:spTree>
      <p:nvGrpSpPr>
        <p:cNvPr id="1" name=""/>
        <p:cNvGrpSpPr/>
        <p:nvPr/>
      </p:nvGrpSpPr>
      <p:grpSpPr>
        <a:xfrm>
          <a:off x="0" y="0"/>
          <a:ext cx="0" cy="0"/>
          <a:chOff x="0" y="0"/>
          <a:chExt cx="0" cy="0"/>
        </a:xfrm>
      </p:grpSpPr>
      <p:sp>
        <p:nvSpPr>
          <p:cNvPr name="Freeform 2" id="2"/>
          <p:cNvSpPr/>
          <p:nvPr/>
        </p:nvSpPr>
        <p:spPr>
          <a:xfrm flipH="false" flipV="false" rot="0">
            <a:off x="11478214" y="-4882840"/>
            <a:ext cx="9218676" cy="9218676"/>
          </a:xfrm>
          <a:custGeom>
            <a:avLst/>
            <a:gdLst/>
            <a:ahLst/>
            <a:cxnLst/>
            <a:rect r="r" b="b" t="t" l="l"/>
            <a:pathLst>
              <a:path h="9218676" w="9218676">
                <a:moveTo>
                  <a:pt x="0" y="0"/>
                </a:moveTo>
                <a:lnTo>
                  <a:pt x="9218676" y="0"/>
                </a:lnTo>
                <a:lnTo>
                  <a:pt x="9218676" y="9218677"/>
                </a:lnTo>
                <a:lnTo>
                  <a:pt x="0" y="921867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5720443" y="-1551311"/>
            <a:ext cx="8685325" cy="8685325"/>
          </a:xfrm>
          <a:custGeom>
            <a:avLst/>
            <a:gdLst/>
            <a:ahLst/>
            <a:cxnLst/>
            <a:rect r="r" b="b" t="t" l="l"/>
            <a:pathLst>
              <a:path h="8685325" w="8685325">
                <a:moveTo>
                  <a:pt x="0" y="0"/>
                </a:moveTo>
                <a:lnTo>
                  <a:pt x="8685326" y="0"/>
                </a:lnTo>
                <a:lnTo>
                  <a:pt x="8685326" y="8685325"/>
                </a:lnTo>
                <a:lnTo>
                  <a:pt x="0" y="868532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3247802" y="4806269"/>
            <a:ext cx="9218676" cy="9218676"/>
          </a:xfrm>
          <a:custGeom>
            <a:avLst/>
            <a:gdLst/>
            <a:ahLst/>
            <a:cxnLst/>
            <a:rect r="r" b="b" t="t" l="l"/>
            <a:pathLst>
              <a:path h="9218676" w="9218676">
                <a:moveTo>
                  <a:pt x="0" y="0"/>
                </a:moveTo>
                <a:lnTo>
                  <a:pt x="9218677" y="0"/>
                </a:lnTo>
                <a:lnTo>
                  <a:pt x="9218677" y="9218676"/>
                </a:lnTo>
                <a:lnTo>
                  <a:pt x="0" y="921867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0899438" y="7474099"/>
            <a:ext cx="8685325" cy="8685325"/>
          </a:xfrm>
          <a:custGeom>
            <a:avLst/>
            <a:gdLst/>
            <a:ahLst/>
            <a:cxnLst/>
            <a:rect r="r" b="b" t="t" l="l"/>
            <a:pathLst>
              <a:path h="8685325" w="8685325">
                <a:moveTo>
                  <a:pt x="0" y="0"/>
                </a:moveTo>
                <a:lnTo>
                  <a:pt x="8685326" y="0"/>
                </a:lnTo>
                <a:lnTo>
                  <a:pt x="8685326" y="8685325"/>
                </a:lnTo>
                <a:lnTo>
                  <a:pt x="0" y="868532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5869971" y="8535586"/>
            <a:ext cx="2778658" cy="2285446"/>
          </a:xfrm>
          <a:custGeom>
            <a:avLst/>
            <a:gdLst/>
            <a:ahLst/>
            <a:cxnLst/>
            <a:rect r="r" b="b" t="t" l="l"/>
            <a:pathLst>
              <a:path h="2285446" w="2778658">
                <a:moveTo>
                  <a:pt x="0" y="0"/>
                </a:moveTo>
                <a:lnTo>
                  <a:pt x="2778658" y="0"/>
                </a:lnTo>
                <a:lnTo>
                  <a:pt x="2778658" y="2285447"/>
                </a:lnTo>
                <a:lnTo>
                  <a:pt x="0" y="2285447"/>
                </a:lnTo>
                <a:lnTo>
                  <a:pt x="0" y="0"/>
                </a:lnTo>
                <a:close/>
              </a:path>
            </a:pathLst>
          </a:custGeom>
          <a:blipFill>
            <a:blip r:embed="rId6"/>
            <a:stretch>
              <a:fillRect l="0" t="0" r="0" b="0"/>
            </a:stretch>
          </a:blipFill>
        </p:spPr>
      </p:sp>
      <p:sp>
        <p:nvSpPr>
          <p:cNvPr name="Freeform 7" id="7"/>
          <p:cNvSpPr/>
          <p:nvPr/>
        </p:nvSpPr>
        <p:spPr>
          <a:xfrm flipH="true" flipV="false" rot="0">
            <a:off x="14020057" y="-2331083"/>
            <a:ext cx="4903845" cy="5636604"/>
          </a:xfrm>
          <a:custGeom>
            <a:avLst/>
            <a:gdLst/>
            <a:ahLst/>
            <a:cxnLst/>
            <a:rect r="r" b="b" t="t" l="l"/>
            <a:pathLst>
              <a:path h="5636604" w="4903845">
                <a:moveTo>
                  <a:pt x="4903845" y="0"/>
                </a:moveTo>
                <a:lnTo>
                  <a:pt x="0" y="0"/>
                </a:lnTo>
                <a:lnTo>
                  <a:pt x="0" y="5636604"/>
                </a:lnTo>
                <a:lnTo>
                  <a:pt x="4903845" y="5636604"/>
                </a:lnTo>
                <a:lnTo>
                  <a:pt x="4903845" y="0"/>
                </a:lnTo>
                <a:close/>
              </a:path>
            </a:pathLst>
          </a:custGeom>
          <a:blipFill>
            <a:blip r:embed="rId7"/>
            <a:stretch>
              <a:fillRect l="0" t="0" r="0" b="0"/>
            </a:stretch>
          </a:blipFill>
        </p:spPr>
      </p:sp>
      <p:sp>
        <p:nvSpPr>
          <p:cNvPr name="TextBox 8" id="8"/>
          <p:cNvSpPr txBox="true"/>
          <p:nvPr/>
        </p:nvSpPr>
        <p:spPr>
          <a:xfrm rot="0">
            <a:off x="1360107" y="1193007"/>
            <a:ext cx="11130050" cy="873125"/>
          </a:xfrm>
          <a:prstGeom prst="rect">
            <a:avLst/>
          </a:prstGeom>
        </p:spPr>
        <p:txBody>
          <a:bodyPr anchor="t" rtlCol="false" tIns="0" lIns="0" bIns="0" rIns="0">
            <a:spAutoFit/>
          </a:bodyPr>
          <a:lstStyle/>
          <a:p>
            <a:pPr>
              <a:lnSpc>
                <a:spcPts val="7000"/>
              </a:lnSpc>
            </a:pPr>
            <a:r>
              <a:rPr lang="en-US" sz="5000">
                <a:solidFill>
                  <a:srgbClr val="FFFFFF"/>
                </a:solidFill>
                <a:latin typeface="Neue Machina Ultra-Bold"/>
              </a:rPr>
              <a:t>Developments of TensorFlow</a:t>
            </a:r>
          </a:p>
        </p:txBody>
      </p:sp>
      <p:sp>
        <p:nvSpPr>
          <p:cNvPr name="TextBox 9" id="9"/>
          <p:cNvSpPr txBox="true"/>
          <p:nvPr/>
        </p:nvSpPr>
        <p:spPr>
          <a:xfrm rot="0">
            <a:off x="1360107" y="3588163"/>
            <a:ext cx="11887695" cy="4067936"/>
          </a:xfrm>
          <a:prstGeom prst="rect">
            <a:avLst/>
          </a:prstGeom>
        </p:spPr>
        <p:txBody>
          <a:bodyPr anchor="t" rtlCol="false" tIns="0" lIns="0" bIns="0" rIns="0">
            <a:spAutoFit/>
          </a:bodyPr>
          <a:lstStyle/>
          <a:p>
            <a:pPr marL="716772" indent="-358386" lvl="1">
              <a:lnSpc>
                <a:spcPts val="4647"/>
              </a:lnSpc>
              <a:buFont typeface="Arial"/>
              <a:buChar char="•"/>
            </a:pPr>
            <a:r>
              <a:rPr lang="en-US" sz="3319">
                <a:solidFill>
                  <a:srgbClr val="FFFFFF"/>
                </a:solidFill>
                <a:latin typeface="Montserrat"/>
              </a:rPr>
              <a:t>TensorFlow focuses on enhancing ease of use, efficiency, and mobile deployment options.</a:t>
            </a:r>
          </a:p>
          <a:p>
            <a:pPr>
              <a:lnSpc>
                <a:spcPts val="4647"/>
              </a:lnSpc>
            </a:pPr>
          </a:p>
          <a:p>
            <a:pPr marL="716772" indent="-358386" lvl="1">
              <a:lnSpc>
                <a:spcPts val="4647"/>
              </a:lnSpc>
              <a:buFont typeface="Arial"/>
              <a:buChar char="•"/>
            </a:pPr>
            <a:r>
              <a:rPr lang="en-US" sz="3319">
                <a:solidFill>
                  <a:srgbClr val="FFFFFF"/>
                </a:solidFill>
                <a:latin typeface="Montserrat"/>
              </a:rPr>
              <a:t>TensorFlow 2.0 added aggressive execution and a more simplified API.</a:t>
            </a:r>
          </a:p>
          <a:p>
            <a:pPr>
              <a:lnSpc>
                <a:spcPts val="4647"/>
              </a:lnSpc>
            </a:pPr>
          </a:p>
          <a:p>
            <a:pPr marL="716772" indent="-358386" lvl="1">
              <a:lnSpc>
                <a:spcPts val="4647"/>
              </a:lnSpc>
              <a:buFont typeface="Arial"/>
              <a:buChar char="•"/>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1204C"/>
        </a:solidFill>
      </p:bgPr>
    </p:bg>
    <p:spTree>
      <p:nvGrpSpPr>
        <p:cNvPr id="1" name=""/>
        <p:cNvGrpSpPr/>
        <p:nvPr/>
      </p:nvGrpSpPr>
      <p:grpSpPr>
        <a:xfrm>
          <a:off x="0" y="0"/>
          <a:ext cx="0" cy="0"/>
          <a:chOff x="0" y="0"/>
          <a:chExt cx="0" cy="0"/>
        </a:xfrm>
      </p:grpSpPr>
      <p:sp>
        <p:nvSpPr>
          <p:cNvPr name="Freeform 2" id="2"/>
          <p:cNvSpPr/>
          <p:nvPr/>
        </p:nvSpPr>
        <p:spPr>
          <a:xfrm flipH="false" flipV="false" rot="0">
            <a:off x="11478214" y="-4882840"/>
            <a:ext cx="9218676" cy="9218676"/>
          </a:xfrm>
          <a:custGeom>
            <a:avLst/>
            <a:gdLst/>
            <a:ahLst/>
            <a:cxnLst/>
            <a:rect r="r" b="b" t="t" l="l"/>
            <a:pathLst>
              <a:path h="9218676" w="9218676">
                <a:moveTo>
                  <a:pt x="0" y="0"/>
                </a:moveTo>
                <a:lnTo>
                  <a:pt x="9218676" y="0"/>
                </a:lnTo>
                <a:lnTo>
                  <a:pt x="9218676" y="9218677"/>
                </a:lnTo>
                <a:lnTo>
                  <a:pt x="0" y="921867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5720443" y="-1551311"/>
            <a:ext cx="8685325" cy="8685325"/>
          </a:xfrm>
          <a:custGeom>
            <a:avLst/>
            <a:gdLst/>
            <a:ahLst/>
            <a:cxnLst/>
            <a:rect r="r" b="b" t="t" l="l"/>
            <a:pathLst>
              <a:path h="8685325" w="8685325">
                <a:moveTo>
                  <a:pt x="0" y="0"/>
                </a:moveTo>
                <a:lnTo>
                  <a:pt x="8685326" y="0"/>
                </a:lnTo>
                <a:lnTo>
                  <a:pt x="8685326" y="8685325"/>
                </a:lnTo>
                <a:lnTo>
                  <a:pt x="0" y="868532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3247802" y="4806269"/>
            <a:ext cx="9218676" cy="9218676"/>
          </a:xfrm>
          <a:custGeom>
            <a:avLst/>
            <a:gdLst/>
            <a:ahLst/>
            <a:cxnLst/>
            <a:rect r="r" b="b" t="t" l="l"/>
            <a:pathLst>
              <a:path h="9218676" w="9218676">
                <a:moveTo>
                  <a:pt x="0" y="0"/>
                </a:moveTo>
                <a:lnTo>
                  <a:pt x="9218677" y="0"/>
                </a:lnTo>
                <a:lnTo>
                  <a:pt x="9218677" y="9218676"/>
                </a:lnTo>
                <a:lnTo>
                  <a:pt x="0" y="921867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0899438" y="7474099"/>
            <a:ext cx="8685325" cy="8685325"/>
          </a:xfrm>
          <a:custGeom>
            <a:avLst/>
            <a:gdLst/>
            <a:ahLst/>
            <a:cxnLst/>
            <a:rect r="r" b="b" t="t" l="l"/>
            <a:pathLst>
              <a:path h="8685325" w="8685325">
                <a:moveTo>
                  <a:pt x="0" y="0"/>
                </a:moveTo>
                <a:lnTo>
                  <a:pt x="8685326" y="0"/>
                </a:lnTo>
                <a:lnTo>
                  <a:pt x="8685326" y="8685325"/>
                </a:lnTo>
                <a:lnTo>
                  <a:pt x="0" y="868532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5869971" y="8535586"/>
            <a:ext cx="2778658" cy="2285446"/>
          </a:xfrm>
          <a:custGeom>
            <a:avLst/>
            <a:gdLst/>
            <a:ahLst/>
            <a:cxnLst/>
            <a:rect r="r" b="b" t="t" l="l"/>
            <a:pathLst>
              <a:path h="2285446" w="2778658">
                <a:moveTo>
                  <a:pt x="0" y="0"/>
                </a:moveTo>
                <a:lnTo>
                  <a:pt x="2778658" y="0"/>
                </a:lnTo>
                <a:lnTo>
                  <a:pt x="2778658" y="2285447"/>
                </a:lnTo>
                <a:lnTo>
                  <a:pt x="0" y="2285447"/>
                </a:lnTo>
                <a:lnTo>
                  <a:pt x="0" y="0"/>
                </a:lnTo>
                <a:close/>
              </a:path>
            </a:pathLst>
          </a:custGeom>
          <a:blipFill>
            <a:blip r:embed="rId6"/>
            <a:stretch>
              <a:fillRect l="0" t="0" r="0" b="0"/>
            </a:stretch>
          </a:blipFill>
        </p:spPr>
      </p:sp>
      <p:sp>
        <p:nvSpPr>
          <p:cNvPr name="Freeform 7" id="7"/>
          <p:cNvSpPr/>
          <p:nvPr/>
        </p:nvSpPr>
        <p:spPr>
          <a:xfrm flipH="true" flipV="false" rot="0">
            <a:off x="14020057" y="-2331083"/>
            <a:ext cx="4903845" cy="5636604"/>
          </a:xfrm>
          <a:custGeom>
            <a:avLst/>
            <a:gdLst/>
            <a:ahLst/>
            <a:cxnLst/>
            <a:rect r="r" b="b" t="t" l="l"/>
            <a:pathLst>
              <a:path h="5636604" w="4903845">
                <a:moveTo>
                  <a:pt x="4903845" y="0"/>
                </a:moveTo>
                <a:lnTo>
                  <a:pt x="0" y="0"/>
                </a:lnTo>
                <a:lnTo>
                  <a:pt x="0" y="5636604"/>
                </a:lnTo>
                <a:lnTo>
                  <a:pt x="4903845" y="5636604"/>
                </a:lnTo>
                <a:lnTo>
                  <a:pt x="4903845" y="0"/>
                </a:lnTo>
                <a:close/>
              </a:path>
            </a:pathLst>
          </a:custGeom>
          <a:blipFill>
            <a:blip r:embed="rId7"/>
            <a:stretch>
              <a:fillRect l="0" t="0" r="0" b="0"/>
            </a:stretch>
          </a:blipFill>
        </p:spPr>
      </p:sp>
      <p:sp>
        <p:nvSpPr>
          <p:cNvPr name="Freeform 8" id="8"/>
          <p:cNvSpPr/>
          <p:nvPr/>
        </p:nvSpPr>
        <p:spPr>
          <a:xfrm flipH="false" flipV="false" rot="0">
            <a:off x="-3362209" y="-1368415"/>
            <a:ext cx="4722316" cy="4794229"/>
          </a:xfrm>
          <a:custGeom>
            <a:avLst/>
            <a:gdLst/>
            <a:ahLst/>
            <a:cxnLst/>
            <a:rect r="r" b="b" t="t" l="l"/>
            <a:pathLst>
              <a:path h="4794229" w="4722316">
                <a:moveTo>
                  <a:pt x="0" y="0"/>
                </a:moveTo>
                <a:lnTo>
                  <a:pt x="4722316" y="0"/>
                </a:lnTo>
                <a:lnTo>
                  <a:pt x="4722316" y="4794230"/>
                </a:lnTo>
                <a:lnTo>
                  <a:pt x="0" y="4794230"/>
                </a:lnTo>
                <a:lnTo>
                  <a:pt x="0" y="0"/>
                </a:lnTo>
                <a:close/>
              </a:path>
            </a:pathLst>
          </a:custGeom>
          <a:blipFill>
            <a:blip r:embed="rId8"/>
            <a:stretch>
              <a:fillRect l="0" t="0" r="0" b="0"/>
            </a:stretch>
          </a:blipFill>
        </p:spPr>
      </p:sp>
      <p:sp>
        <p:nvSpPr>
          <p:cNvPr name="TextBox 9" id="9"/>
          <p:cNvSpPr txBox="true"/>
          <p:nvPr/>
        </p:nvSpPr>
        <p:spPr>
          <a:xfrm rot="0">
            <a:off x="1360107" y="1224806"/>
            <a:ext cx="11130050" cy="873125"/>
          </a:xfrm>
          <a:prstGeom prst="rect">
            <a:avLst/>
          </a:prstGeom>
        </p:spPr>
        <p:txBody>
          <a:bodyPr anchor="t" rtlCol="false" tIns="0" lIns="0" bIns="0" rIns="0">
            <a:spAutoFit/>
          </a:bodyPr>
          <a:lstStyle/>
          <a:p>
            <a:pPr>
              <a:lnSpc>
                <a:spcPts val="7000"/>
              </a:lnSpc>
            </a:pPr>
            <a:r>
              <a:rPr lang="en-US" sz="5000">
                <a:solidFill>
                  <a:srgbClr val="FFFFFF"/>
                </a:solidFill>
                <a:latin typeface="Neue Machina Ultra-Bold"/>
              </a:rPr>
              <a:t>Applications of TensorFlow</a:t>
            </a:r>
          </a:p>
        </p:txBody>
      </p:sp>
      <p:sp>
        <p:nvSpPr>
          <p:cNvPr name="TextBox 10" id="10"/>
          <p:cNvSpPr txBox="true"/>
          <p:nvPr/>
        </p:nvSpPr>
        <p:spPr>
          <a:xfrm rot="0">
            <a:off x="1028700" y="2734201"/>
            <a:ext cx="6977772" cy="5274372"/>
          </a:xfrm>
          <a:prstGeom prst="rect">
            <a:avLst/>
          </a:prstGeom>
        </p:spPr>
        <p:txBody>
          <a:bodyPr anchor="t" rtlCol="false" tIns="0" lIns="0" bIns="0" rIns="0">
            <a:spAutoFit/>
          </a:bodyPr>
          <a:lstStyle/>
          <a:p>
            <a:pPr marL="715264" indent="-357632" lvl="1">
              <a:lnSpc>
                <a:spcPts val="4638"/>
              </a:lnSpc>
              <a:buFont typeface="Arial"/>
              <a:buChar char="•"/>
            </a:pPr>
            <a:r>
              <a:rPr lang="en-US" sz="3312">
                <a:solidFill>
                  <a:srgbClr val="FFFFFF"/>
                </a:solidFill>
                <a:latin typeface="Montserrat"/>
              </a:rPr>
              <a:t>Voice recognition.</a:t>
            </a:r>
          </a:p>
          <a:p>
            <a:pPr>
              <a:lnSpc>
                <a:spcPts val="4638"/>
              </a:lnSpc>
            </a:pPr>
          </a:p>
          <a:p>
            <a:pPr marL="715264" indent="-357632" lvl="1">
              <a:lnSpc>
                <a:spcPts val="4638"/>
              </a:lnSpc>
              <a:buFont typeface="Arial"/>
              <a:buChar char="•"/>
            </a:pPr>
            <a:r>
              <a:rPr lang="en-US" sz="3312">
                <a:solidFill>
                  <a:srgbClr val="FFFFFF"/>
                </a:solidFill>
                <a:latin typeface="Montserrat"/>
              </a:rPr>
              <a:t>Image recognition.</a:t>
            </a:r>
          </a:p>
          <a:p>
            <a:pPr>
              <a:lnSpc>
                <a:spcPts val="4638"/>
              </a:lnSpc>
            </a:pPr>
          </a:p>
          <a:p>
            <a:pPr marL="715264" indent="-357632" lvl="1">
              <a:lnSpc>
                <a:spcPts val="4638"/>
              </a:lnSpc>
              <a:buFont typeface="Arial"/>
              <a:buChar char="•"/>
            </a:pPr>
            <a:r>
              <a:rPr lang="en-US" sz="3312">
                <a:solidFill>
                  <a:srgbClr val="FFFFFF"/>
                </a:solidFill>
                <a:latin typeface="Montserrat"/>
              </a:rPr>
              <a:t>Natural Language Processing</a:t>
            </a:r>
          </a:p>
          <a:p>
            <a:pPr>
              <a:lnSpc>
                <a:spcPts val="4638"/>
              </a:lnSpc>
            </a:pPr>
          </a:p>
          <a:p>
            <a:pPr marL="715264" indent="-357632" lvl="1">
              <a:lnSpc>
                <a:spcPts val="4638"/>
              </a:lnSpc>
              <a:buFont typeface="Arial"/>
              <a:buChar char="•"/>
            </a:pPr>
            <a:r>
              <a:rPr lang="en-US" sz="3312">
                <a:solidFill>
                  <a:srgbClr val="FFFFFF"/>
                </a:solidFill>
                <a:latin typeface="Montserrat"/>
              </a:rPr>
              <a:t>Sentiment analysis.</a:t>
            </a:r>
          </a:p>
          <a:p>
            <a:pPr>
              <a:lnSpc>
                <a:spcPts val="4638"/>
              </a:lnSpc>
            </a:pPr>
          </a:p>
          <a:p>
            <a:pPr marL="715264" indent="-357632" lvl="1">
              <a:lnSpc>
                <a:spcPts val="4638"/>
              </a:lnSpc>
              <a:buFont typeface="Arial"/>
              <a:buChar char="•"/>
            </a:pPr>
            <a:r>
              <a:rPr lang="en-US" sz="3312">
                <a:solidFill>
                  <a:srgbClr val="FFFFFF"/>
                </a:solidFill>
                <a:latin typeface="Montserrat"/>
              </a:rPr>
              <a:t>Deep neural network.</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1204C"/>
        </a:solidFill>
      </p:bgPr>
    </p:bg>
    <p:spTree>
      <p:nvGrpSpPr>
        <p:cNvPr id="1" name=""/>
        <p:cNvGrpSpPr/>
        <p:nvPr/>
      </p:nvGrpSpPr>
      <p:grpSpPr>
        <a:xfrm>
          <a:off x="0" y="0"/>
          <a:ext cx="0" cy="0"/>
          <a:chOff x="0" y="0"/>
          <a:chExt cx="0" cy="0"/>
        </a:xfrm>
      </p:grpSpPr>
      <p:sp>
        <p:nvSpPr>
          <p:cNvPr name="Freeform 2" id="2"/>
          <p:cNvSpPr/>
          <p:nvPr/>
        </p:nvSpPr>
        <p:spPr>
          <a:xfrm flipH="false" flipV="false" rot="0">
            <a:off x="11487719" y="-2942560"/>
            <a:ext cx="8996085" cy="8996085"/>
          </a:xfrm>
          <a:custGeom>
            <a:avLst/>
            <a:gdLst/>
            <a:ahLst/>
            <a:cxnLst/>
            <a:rect r="r" b="b" t="t" l="l"/>
            <a:pathLst>
              <a:path h="8996085" w="8996085">
                <a:moveTo>
                  <a:pt x="0" y="0"/>
                </a:moveTo>
                <a:lnTo>
                  <a:pt x="8996085" y="0"/>
                </a:lnTo>
                <a:lnTo>
                  <a:pt x="8996085" y="8996085"/>
                </a:lnTo>
                <a:lnTo>
                  <a:pt x="0" y="899608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714326" y="6543974"/>
            <a:ext cx="5428652" cy="5428652"/>
          </a:xfrm>
          <a:custGeom>
            <a:avLst/>
            <a:gdLst/>
            <a:ahLst/>
            <a:cxnLst/>
            <a:rect r="r" b="b" t="t" l="l"/>
            <a:pathLst>
              <a:path h="5428652" w="5428652">
                <a:moveTo>
                  <a:pt x="0" y="0"/>
                </a:moveTo>
                <a:lnTo>
                  <a:pt x="5428652" y="0"/>
                </a:lnTo>
                <a:lnTo>
                  <a:pt x="5428652" y="5428652"/>
                </a:lnTo>
                <a:lnTo>
                  <a:pt x="0" y="542865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1028700" y="3342394"/>
            <a:ext cx="4290504" cy="4970298"/>
            <a:chOff x="0" y="0"/>
            <a:chExt cx="1565187" cy="1813178"/>
          </a:xfrm>
        </p:grpSpPr>
        <p:sp>
          <p:nvSpPr>
            <p:cNvPr name="Freeform 5" id="5"/>
            <p:cNvSpPr/>
            <p:nvPr/>
          </p:nvSpPr>
          <p:spPr>
            <a:xfrm flipH="false" flipV="false" rot="0">
              <a:off x="0" y="0"/>
              <a:ext cx="1565188" cy="1813178"/>
            </a:xfrm>
            <a:custGeom>
              <a:avLst/>
              <a:gdLst/>
              <a:ahLst/>
              <a:cxnLst/>
              <a:rect r="r" b="b" t="t" l="l"/>
              <a:pathLst>
                <a:path h="1813178" w="1565188">
                  <a:moveTo>
                    <a:pt x="1440727" y="1813178"/>
                  </a:moveTo>
                  <a:lnTo>
                    <a:pt x="124460" y="1813178"/>
                  </a:lnTo>
                  <a:cubicBezTo>
                    <a:pt x="55880" y="1813178"/>
                    <a:pt x="0" y="1757298"/>
                    <a:pt x="0" y="1688718"/>
                  </a:cubicBezTo>
                  <a:lnTo>
                    <a:pt x="0" y="124460"/>
                  </a:lnTo>
                  <a:cubicBezTo>
                    <a:pt x="0" y="55880"/>
                    <a:pt x="55880" y="0"/>
                    <a:pt x="124460" y="0"/>
                  </a:cubicBezTo>
                  <a:lnTo>
                    <a:pt x="1440727" y="0"/>
                  </a:lnTo>
                  <a:cubicBezTo>
                    <a:pt x="1509307" y="0"/>
                    <a:pt x="1565188" y="55880"/>
                    <a:pt x="1565188" y="124460"/>
                  </a:cubicBezTo>
                  <a:lnTo>
                    <a:pt x="1565188" y="1688718"/>
                  </a:lnTo>
                  <a:cubicBezTo>
                    <a:pt x="1565188" y="1757298"/>
                    <a:pt x="1509307" y="1813178"/>
                    <a:pt x="1440727" y="1813178"/>
                  </a:cubicBezTo>
                  <a:close/>
                </a:path>
              </a:pathLst>
            </a:custGeom>
            <a:solidFill>
              <a:srgbClr val="2D2F30">
                <a:alpha val="30980"/>
              </a:srgbClr>
            </a:solidFill>
          </p:spPr>
        </p:sp>
      </p:grpSp>
      <p:sp>
        <p:nvSpPr>
          <p:cNvPr name="AutoShape 6" id="6"/>
          <p:cNvSpPr/>
          <p:nvPr/>
        </p:nvSpPr>
        <p:spPr>
          <a:xfrm rot="-5400000">
            <a:off x="3930071" y="5631302"/>
            <a:ext cx="3774193" cy="0"/>
          </a:xfrm>
          <a:prstGeom prst="line">
            <a:avLst/>
          </a:prstGeom>
          <a:ln cap="flat" w="19050">
            <a:solidFill>
              <a:srgbClr val="FFFFFF"/>
            </a:solidFill>
            <a:prstDash val="solid"/>
            <a:headEnd type="none" len="sm" w="sm"/>
            <a:tailEnd type="none" len="sm" w="sm"/>
          </a:ln>
        </p:spPr>
      </p:sp>
      <p:grpSp>
        <p:nvGrpSpPr>
          <p:cNvPr name="Group 7" id="7"/>
          <p:cNvGrpSpPr/>
          <p:nvPr/>
        </p:nvGrpSpPr>
        <p:grpSpPr>
          <a:xfrm rot="0">
            <a:off x="6312468" y="3514013"/>
            <a:ext cx="4290504" cy="4970298"/>
            <a:chOff x="0" y="0"/>
            <a:chExt cx="1565187" cy="1813178"/>
          </a:xfrm>
        </p:grpSpPr>
        <p:sp>
          <p:nvSpPr>
            <p:cNvPr name="Freeform 8" id="8"/>
            <p:cNvSpPr/>
            <p:nvPr/>
          </p:nvSpPr>
          <p:spPr>
            <a:xfrm flipH="false" flipV="false" rot="0">
              <a:off x="0" y="0"/>
              <a:ext cx="1565188" cy="1813178"/>
            </a:xfrm>
            <a:custGeom>
              <a:avLst/>
              <a:gdLst/>
              <a:ahLst/>
              <a:cxnLst/>
              <a:rect r="r" b="b" t="t" l="l"/>
              <a:pathLst>
                <a:path h="1813178" w="1565188">
                  <a:moveTo>
                    <a:pt x="1440727" y="1813178"/>
                  </a:moveTo>
                  <a:lnTo>
                    <a:pt x="124460" y="1813178"/>
                  </a:lnTo>
                  <a:cubicBezTo>
                    <a:pt x="55880" y="1813178"/>
                    <a:pt x="0" y="1757298"/>
                    <a:pt x="0" y="1688718"/>
                  </a:cubicBezTo>
                  <a:lnTo>
                    <a:pt x="0" y="124460"/>
                  </a:lnTo>
                  <a:cubicBezTo>
                    <a:pt x="0" y="55880"/>
                    <a:pt x="55880" y="0"/>
                    <a:pt x="124460" y="0"/>
                  </a:cubicBezTo>
                  <a:lnTo>
                    <a:pt x="1440727" y="0"/>
                  </a:lnTo>
                  <a:cubicBezTo>
                    <a:pt x="1509307" y="0"/>
                    <a:pt x="1565188" y="55880"/>
                    <a:pt x="1565188" y="124460"/>
                  </a:cubicBezTo>
                  <a:lnTo>
                    <a:pt x="1565188" y="1688718"/>
                  </a:lnTo>
                  <a:cubicBezTo>
                    <a:pt x="1565188" y="1757298"/>
                    <a:pt x="1509307" y="1813178"/>
                    <a:pt x="1440727" y="1813178"/>
                  </a:cubicBezTo>
                  <a:close/>
                </a:path>
              </a:pathLst>
            </a:custGeom>
            <a:solidFill>
              <a:srgbClr val="2D2F30">
                <a:alpha val="30980"/>
              </a:srgbClr>
            </a:solidFill>
          </p:spPr>
        </p:sp>
      </p:grpSp>
      <p:sp>
        <p:nvSpPr>
          <p:cNvPr name="AutoShape 9" id="9"/>
          <p:cNvSpPr/>
          <p:nvPr/>
        </p:nvSpPr>
        <p:spPr>
          <a:xfrm rot="-5400000">
            <a:off x="9191962" y="5631302"/>
            <a:ext cx="3774193" cy="0"/>
          </a:xfrm>
          <a:prstGeom prst="line">
            <a:avLst/>
          </a:prstGeom>
          <a:ln cap="flat" w="19050">
            <a:solidFill>
              <a:srgbClr val="FFFFFF"/>
            </a:solidFill>
            <a:prstDash val="solid"/>
            <a:headEnd type="none" len="sm" w="sm"/>
            <a:tailEnd type="none" len="sm" w="sm"/>
          </a:ln>
        </p:spPr>
      </p:sp>
      <p:sp>
        <p:nvSpPr>
          <p:cNvPr name="Freeform 10" id="10"/>
          <p:cNvSpPr/>
          <p:nvPr/>
        </p:nvSpPr>
        <p:spPr>
          <a:xfrm flipH="false" flipV="false" rot="0">
            <a:off x="14925882" y="6874980"/>
            <a:ext cx="6095177" cy="6095177"/>
          </a:xfrm>
          <a:custGeom>
            <a:avLst/>
            <a:gdLst/>
            <a:ahLst/>
            <a:cxnLst/>
            <a:rect r="r" b="b" t="t" l="l"/>
            <a:pathLst>
              <a:path h="6095177" w="6095177">
                <a:moveTo>
                  <a:pt x="0" y="0"/>
                </a:moveTo>
                <a:lnTo>
                  <a:pt x="6095177" y="0"/>
                </a:lnTo>
                <a:lnTo>
                  <a:pt x="6095177" y="6095177"/>
                </a:lnTo>
                <a:lnTo>
                  <a:pt x="0" y="609517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1" id="11"/>
          <p:cNvGrpSpPr/>
          <p:nvPr/>
        </p:nvGrpSpPr>
        <p:grpSpPr>
          <a:xfrm rot="0">
            <a:off x="11487719" y="3342394"/>
            <a:ext cx="4290504" cy="4970298"/>
            <a:chOff x="0" y="0"/>
            <a:chExt cx="1565187" cy="1813178"/>
          </a:xfrm>
        </p:grpSpPr>
        <p:sp>
          <p:nvSpPr>
            <p:cNvPr name="Freeform 12" id="12"/>
            <p:cNvSpPr/>
            <p:nvPr/>
          </p:nvSpPr>
          <p:spPr>
            <a:xfrm flipH="false" flipV="false" rot="0">
              <a:off x="0" y="0"/>
              <a:ext cx="1565188" cy="1813178"/>
            </a:xfrm>
            <a:custGeom>
              <a:avLst/>
              <a:gdLst/>
              <a:ahLst/>
              <a:cxnLst/>
              <a:rect r="r" b="b" t="t" l="l"/>
              <a:pathLst>
                <a:path h="1813178" w="1565188">
                  <a:moveTo>
                    <a:pt x="1440727" y="1813178"/>
                  </a:moveTo>
                  <a:lnTo>
                    <a:pt x="124460" y="1813178"/>
                  </a:lnTo>
                  <a:cubicBezTo>
                    <a:pt x="55880" y="1813178"/>
                    <a:pt x="0" y="1757298"/>
                    <a:pt x="0" y="1688718"/>
                  </a:cubicBezTo>
                  <a:lnTo>
                    <a:pt x="0" y="124460"/>
                  </a:lnTo>
                  <a:cubicBezTo>
                    <a:pt x="0" y="55880"/>
                    <a:pt x="55880" y="0"/>
                    <a:pt x="124460" y="0"/>
                  </a:cubicBezTo>
                  <a:lnTo>
                    <a:pt x="1440727" y="0"/>
                  </a:lnTo>
                  <a:cubicBezTo>
                    <a:pt x="1509307" y="0"/>
                    <a:pt x="1565188" y="55880"/>
                    <a:pt x="1565188" y="124460"/>
                  </a:cubicBezTo>
                  <a:lnTo>
                    <a:pt x="1565188" y="1688718"/>
                  </a:lnTo>
                  <a:cubicBezTo>
                    <a:pt x="1565188" y="1757298"/>
                    <a:pt x="1509307" y="1813178"/>
                    <a:pt x="1440727" y="1813178"/>
                  </a:cubicBezTo>
                  <a:close/>
                </a:path>
              </a:pathLst>
            </a:custGeom>
            <a:solidFill>
              <a:srgbClr val="2D2F30">
                <a:alpha val="30980"/>
              </a:srgbClr>
            </a:solidFill>
          </p:spPr>
        </p:sp>
      </p:grpSp>
      <p:sp>
        <p:nvSpPr>
          <p:cNvPr name="Freeform 13" id="13"/>
          <p:cNvSpPr/>
          <p:nvPr/>
        </p:nvSpPr>
        <p:spPr>
          <a:xfrm flipH="false" flipV="false" rot="-320654">
            <a:off x="15023685" y="2224"/>
            <a:ext cx="4471230" cy="2308815"/>
          </a:xfrm>
          <a:custGeom>
            <a:avLst/>
            <a:gdLst/>
            <a:ahLst/>
            <a:cxnLst/>
            <a:rect r="r" b="b" t="t" l="l"/>
            <a:pathLst>
              <a:path h="2308815" w="4471230">
                <a:moveTo>
                  <a:pt x="0" y="0"/>
                </a:moveTo>
                <a:lnTo>
                  <a:pt x="4471230" y="0"/>
                </a:lnTo>
                <a:lnTo>
                  <a:pt x="4471230" y="2308815"/>
                </a:lnTo>
                <a:lnTo>
                  <a:pt x="0" y="2308815"/>
                </a:lnTo>
                <a:lnTo>
                  <a:pt x="0" y="0"/>
                </a:lnTo>
                <a:close/>
              </a:path>
            </a:pathLst>
          </a:custGeom>
          <a:blipFill>
            <a:blip r:embed="rId6"/>
            <a:stretch>
              <a:fillRect l="0" t="0" r="-5651" b="0"/>
            </a:stretch>
          </a:blipFill>
        </p:spPr>
      </p:sp>
      <p:sp>
        <p:nvSpPr>
          <p:cNvPr name="Freeform 14" id="14"/>
          <p:cNvSpPr/>
          <p:nvPr/>
        </p:nvSpPr>
        <p:spPr>
          <a:xfrm flipH="false" flipV="false" rot="4661459">
            <a:off x="-860948" y="8286627"/>
            <a:ext cx="2778658" cy="2285446"/>
          </a:xfrm>
          <a:custGeom>
            <a:avLst/>
            <a:gdLst/>
            <a:ahLst/>
            <a:cxnLst/>
            <a:rect r="r" b="b" t="t" l="l"/>
            <a:pathLst>
              <a:path h="2285446" w="2778658">
                <a:moveTo>
                  <a:pt x="0" y="0"/>
                </a:moveTo>
                <a:lnTo>
                  <a:pt x="2778658" y="0"/>
                </a:lnTo>
                <a:lnTo>
                  <a:pt x="2778658" y="2285447"/>
                </a:lnTo>
                <a:lnTo>
                  <a:pt x="0" y="2285447"/>
                </a:lnTo>
                <a:lnTo>
                  <a:pt x="0" y="0"/>
                </a:lnTo>
                <a:close/>
              </a:path>
            </a:pathLst>
          </a:custGeom>
          <a:blipFill>
            <a:blip r:embed="rId7"/>
            <a:stretch>
              <a:fillRect l="0" t="0" r="0" b="0"/>
            </a:stretch>
          </a:blipFill>
        </p:spPr>
      </p:sp>
      <p:sp>
        <p:nvSpPr>
          <p:cNvPr name="Freeform 15" id="15"/>
          <p:cNvSpPr/>
          <p:nvPr/>
        </p:nvSpPr>
        <p:spPr>
          <a:xfrm flipH="false" flipV="false" rot="0">
            <a:off x="15778223" y="6543974"/>
            <a:ext cx="7210834" cy="5994006"/>
          </a:xfrm>
          <a:custGeom>
            <a:avLst/>
            <a:gdLst/>
            <a:ahLst/>
            <a:cxnLst/>
            <a:rect r="r" b="b" t="t" l="l"/>
            <a:pathLst>
              <a:path h="5994006" w="7210834">
                <a:moveTo>
                  <a:pt x="0" y="0"/>
                </a:moveTo>
                <a:lnTo>
                  <a:pt x="7210834" y="0"/>
                </a:lnTo>
                <a:lnTo>
                  <a:pt x="7210834" y="5994006"/>
                </a:lnTo>
                <a:lnTo>
                  <a:pt x="0" y="5994006"/>
                </a:lnTo>
                <a:lnTo>
                  <a:pt x="0" y="0"/>
                </a:lnTo>
                <a:close/>
              </a:path>
            </a:pathLst>
          </a:custGeom>
          <a:blipFill>
            <a:blip r:embed="rId8"/>
            <a:stretch>
              <a:fillRect l="0" t="0" r="0" b="0"/>
            </a:stretch>
          </a:blipFill>
        </p:spPr>
      </p:sp>
      <p:sp>
        <p:nvSpPr>
          <p:cNvPr name="TextBox 16" id="16"/>
          <p:cNvSpPr txBox="true"/>
          <p:nvPr/>
        </p:nvSpPr>
        <p:spPr>
          <a:xfrm rot="0">
            <a:off x="1028700" y="857250"/>
            <a:ext cx="7119102" cy="1444929"/>
          </a:xfrm>
          <a:prstGeom prst="rect">
            <a:avLst/>
          </a:prstGeom>
        </p:spPr>
        <p:txBody>
          <a:bodyPr anchor="t" rtlCol="false" tIns="0" lIns="0" bIns="0" rIns="0">
            <a:spAutoFit/>
          </a:bodyPr>
          <a:lstStyle/>
          <a:p>
            <a:pPr>
              <a:lnSpc>
                <a:spcPts val="11708"/>
              </a:lnSpc>
            </a:pPr>
            <a:r>
              <a:rPr lang="en-US" sz="8363">
                <a:solidFill>
                  <a:srgbClr val="FFFFFF"/>
                </a:solidFill>
                <a:latin typeface="Neue Machina Ultra-Bold"/>
              </a:rPr>
              <a:t>Comparison</a:t>
            </a:r>
          </a:p>
        </p:txBody>
      </p:sp>
      <p:sp>
        <p:nvSpPr>
          <p:cNvPr name="TextBox 17" id="17"/>
          <p:cNvSpPr txBox="true"/>
          <p:nvPr/>
        </p:nvSpPr>
        <p:spPr>
          <a:xfrm rot="0">
            <a:off x="1370371" y="3779178"/>
            <a:ext cx="2991261" cy="581612"/>
          </a:xfrm>
          <a:prstGeom prst="rect">
            <a:avLst/>
          </a:prstGeom>
        </p:spPr>
        <p:txBody>
          <a:bodyPr anchor="t" rtlCol="false" tIns="0" lIns="0" bIns="0" rIns="0">
            <a:spAutoFit/>
          </a:bodyPr>
          <a:lstStyle/>
          <a:p>
            <a:pPr>
              <a:lnSpc>
                <a:spcPts val="4692"/>
              </a:lnSpc>
            </a:pPr>
            <a:r>
              <a:rPr lang="en-US" sz="3351">
                <a:solidFill>
                  <a:srgbClr val="FFFFFF"/>
                </a:solidFill>
                <a:latin typeface="Neue Machina Ultra-Bold"/>
              </a:rPr>
              <a:t>TensorFlow</a:t>
            </a:r>
          </a:p>
        </p:txBody>
      </p:sp>
      <p:sp>
        <p:nvSpPr>
          <p:cNvPr name="TextBox 18" id="18"/>
          <p:cNvSpPr txBox="true"/>
          <p:nvPr/>
        </p:nvSpPr>
        <p:spPr>
          <a:xfrm rot="0">
            <a:off x="1145693" y="5114925"/>
            <a:ext cx="4109500" cy="2797175"/>
          </a:xfrm>
          <a:prstGeom prst="rect">
            <a:avLst/>
          </a:prstGeom>
        </p:spPr>
        <p:txBody>
          <a:bodyPr anchor="t" rtlCol="false" tIns="0" lIns="0" bIns="0" rIns="0">
            <a:spAutoFit/>
          </a:bodyPr>
          <a:lstStyle/>
          <a:p>
            <a:pPr marL="431797" indent="-215899" lvl="1">
              <a:lnSpc>
                <a:spcPts val="2799"/>
              </a:lnSpc>
              <a:buFont typeface="Arial"/>
              <a:buChar char="•"/>
            </a:pPr>
            <a:r>
              <a:rPr lang="en-US" sz="1999">
                <a:solidFill>
                  <a:srgbClr val="FFFFFF"/>
                </a:solidFill>
                <a:latin typeface="Montserrat"/>
              </a:rPr>
              <a:t>Open Source</a:t>
            </a:r>
          </a:p>
          <a:p>
            <a:pPr>
              <a:lnSpc>
                <a:spcPts val="2799"/>
              </a:lnSpc>
            </a:pPr>
          </a:p>
          <a:p>
            <a:pPr marL="431797" indent="-215899" lvl="1">
              <a:lnSpc>
                <a:spcPts val="2799"/>
              </a:lnSpc>
              <a:buFont typeface="Arial"/>
              <a:buChar char="•"/>
            </a:pPr>
            <a:r>
              <a:rPr lang="en-US" sz="1999">
                <a:solidFill>
                  <a:srgbClr val="FFFFFF"/>
                </a:solidFill>
                <a:latin typeface="Montserrat"/>
              </a:rPr>
              <a:t>Strength : Comprehensive ecosystem.</a:t>
            </a:r>
          </a:p>
          <a:p>
            <a:pPr>
              <a:lnSpc>
                <a:spcPts val="2799"/>
              </a:lnSpc>
            </a:pPr>
          </a:p>
          <a:p>
            <a:pPr marL="431797" indent="-215899" lvl="1">
              <a:lnSpc>
                <a:spcPts val="2799"/>
              </a:lnSpc>
              <a:buFont typeface="Arial"/>
              <a:buChar char="•"/>
            </a:pPr>
            <a:r>
              <a:rPr lang="en-US" sz="1999">
                <a:solidFill>
                  <a:srgbClr val="FFFFFF"/>
                </a:solidFill>
                <a:latin typeface="Montserrat"/>
              </a:rPr>
              <a:t>Weaknesses : Can be complicated for simple tasks.</a:t>
            </a:r>
          </a:p>
        </p:txBody>
      </p:sp>
      <p:sp>
        <p:nvSpPr>
          <p:cNvPr name="TextBox 19" id="19"/>
          <p:cNvSpPr txBox="true"/>
          <p:nvPr/>
        </p:nvSpPr>
        <p:spPr>
          <a:xfrm rot="0">
            <a:off x="6567500" y="3769653"/>
            <a:ext cx="2598564" cy="640667"/>
          </a:xfrm>
          <a:prstGeom prst="rect">
            <a:avLst/>
          </a:prstGeom>
        </p:spPr>
        <p:txBody>
          <a:bodyPr anchor="t" rtlCol="false" tIns="0" lIns="0" bIns="0" rIns="0">
            <a:spAutoFit/>
          </a:bodyPr>
          <a:lstStyle/>
          <a:p>
            <a:pPr>
              <a:lnSpc>
                <a:spcPts val="5112"/>
              </a:lnSpc>
            </a:pPr>
            <a:r>
              <a:rPr lang="en-US" sz="3651">
                <a:solidFill>
                  <a:srgbClr val="FFFFFF"/>
                </a:solidFill>
                <a:latin typeface="Neue Machina Ultra-Bold"/>
              </a:rPr>
              <a:t>PyTorch</a:t>
            </a:r>
          </a:p>
        </p:txBody>
      </p:sp>
      <p:sp>
        <p:nvSpPr>
          <p:cNvPr name="TextBox 20" id="20"/>
          <p:cNvSpPr txBox="true"/>
          <p:nvPr/>
        </p:nvSpPr>
        <p:spPr>
          <a:xfrm rot="0">
            <a:off x="6482983" y="5105400"/>
            <a:ext cx="3930261" cy="2454275"/>
          </a:xfrm>
          <a:prstGeom prst="rect">
            <a:avLst/>
          </a:prstGeom>
        </p:spPr>
        <p:txBody>
          <a:bodyPr anchor="t" rtlCol="false" tIns="0" lIns="0" bIns="0" rIns="0">
            <a:spAutoFit/>
          </a:bodyPr>
          <a:lstStyle/>
          <a:p>
            <a:pPr marL="431801" indent="-215900" lvl="1">
              <a:lnSpc>
                <a:spcPts val="2800"/>
              </a:lnSpc>
              <a:buFont typeface="Arial"/>
              <a:buChar char="•"/>
            </a:pPr>
            <a:r>
              <a:rPr lang="en-US" sz="2000">
                <a:solidFill>
                  <a:srgbClr val="FFFFFF"/>
                </a:solidFill>
                <a:latin typeface="Montserrat"/>
              </a:rPr>
              <a:t>Open Source</a:t>
            </a:r>
          </a:p>
          <a:p>
            <a:pPr>
              <a:lnSpc>
                <a:spcPts val="2800"/>
              </a:lnSpc>
            </a:pPr>
          </a:p>
          <a:p>
            <a:pPr marL="431801" indent="-215900" lvl="1">
              <a:lnSpc>
                <a:spcPts val="2800"/>
              </a:lnSpc>
              <a:buFont typeface="Arial"/>
              <a:buChar char="•"/>
            </a:pPr>
            <a:r>
              <a:rPr lang="en-US" sz="2000">
                <a:solidFill>
                  <a:srgbClr val="FFFFFF"/>
                </a:solidFill>
                <a:latin typeface="Montserrat"/>
              </a:rPr>
              <a:t>Strength : Usability</a:t>
            </a:r>
          </a:p>
          <a:p>
            <a:pPr>
              <a:lnSpc>
                <a:spcPts val="2800"/>
              </a:lnSpc>
            </a:pPr>
          </a:p>
          <a:p>
            <a:pPr marL="431801" indent="-215900" lvl="1">
              <a:lnSpc>
                <a:spcPts val="2800"/>
              </a:lnSpc>
              <a:buFont typeface="Arial"/>
              <a:buChar char="•"/>
            </a:pPr>
            <a:r>
              <a:rPr lang="en-US" sz="2000">
                <a:solidFill>
                  <a:srgbClr val="FFFFFF"/>
                </a:solidFill>
                <a:latin typeface="Montserrat"/>
              </a:rPr>
              <a:t>Weaknesses : Much effort for deployment.</a:t>
            </a:r>
          </a:p>
          <a:p>
            <a:pPr>
              <a:lnSpc>
                <a:spcPts val="2800"/>
              </a:lnSpc>
            </a:pPr>
          </a:p>
        </p:txBody>
      </p:sp>
      <p:sp>
        <p:nvSpPr>
          <p:cNvPr name="TextBox 21" id="21"/>
          <p:cNvSpPr txBox="true"/>
          <p:nvPr/>
        </p:nvSpPr>
        <p:spPr>
          <a:xfrm rot="0">
            <a:off x="11831533" y="3638843"/>
            <a:ext cx="2598564" cy="640667"/>
          </a:xfrm>
          <a:prstGeom prst="rect">
            <a:avLst/>
          </a:prstGeom>
        </p:spPr>
        <p:txBody>
          <a:bodyPr anchor="t" rtlCol="false" tIns="0" lIns="0" bIns="0" rIns="0">
            <a:spAutoFit/>
          </a:bodyPr>
          <a:lstStyle/>
          <a:p>
            <a:pPr>
              <a:lnSpc>
                <a:spcPts val="5112"/>
              </a:lnSpc>
            </a:pPr>
            <a:r>
              <a:rPr lang="en-US" sz="3651">
                <a:solidFill>
                  <a:srgbClr val="FFFFFF"/>
                </a:solidFill>
                <a:latin typeface="Neue Machina Ultra-Bold"/>
              </a:rPr>
              <a:t>CNTK</a:t>
            </a:r>
          </a:p>
        </p:txBody>
      </p:sp>
      <p:sp>
        <p:nvSpPr>
          <p:cNvPr name="TextBox 22" id="22"/>
          <p:cNvSpPr txBox="true"/>
          <p:nvPr/>
        </p:nvSpPr>
        <p:spPr>
          <a:xfrm rot="0">
            <a:off x="11336112" y="5105400"/>
            <a:ext cx="4442111" cy="2454275"/>
          </a:xfrm>
          <a:prstGeom prst="rect">
            <a:avLst/>
          </a:prstGeom>
        </p:spPr>
        <p:txBody>
          <a:bodyPr anchor="t" rtlCol="false" tIns="0" lIns="0" bIns="0" rIns="0">
            <a:spAutoFit/>
          </a:bodyPr>
          <a:lstStyle/>
          <a:p>
            <a:pPr marL="431801" indent="-215900" lvl="1">
              <a:lnSpc>
                <a:spcPts val="2800"/>
              </a:lnSpc>
              <a:buFont typeface="Arial"/>
              <a:buChar char="•"/>
            </a:pPr>
            <a:r>
              <a:rPr lang="en-US" sz="2000">
                <a:solidFill>
                  <a:srgbClr val="FFFFFF"/>
                </a:solidFill>
                <a:latin typeface="Montserrat"/>
              </a:rPr>
              <a:t>Open Source</a:t>
            </a:r>
          </a:p>
          <a:p>
            <a:pPr>
              <a:lnSpc>
                <a:spcPts val="2800"/>
              </a:lnSpc>
            </a:pPr>
          </a:p>
          <a:p>
            <a:pPr marL="431801" indent="-215900" lvl="1">
              <a:lnSpc>
                <a:spcPts val="2800"/>
              </a:lnSpc>
              <a:buFont typeface="Arial"/>
              <a:buChar char="•"/>
            </a:pPr>
            <a:r>
              <a:rPr lang="en-US" sz="2000">
                <a:solidFill>
                  <a:srgbClr val="FFFFFF"/>
                </a:solidFill>
                <a:latin typeface="Montserrat"/>
              </a:rPr>
              <a:t>Strength : Great performance</a:t>
            </a:r>
          </a:p>
          <a:p>
            <a:pPr>
              <a:lnSpc>
                <a:spcPts val="2800"/>
              </a:lnSpc>
            </a:pPr>
          </a:p>
          <a:p>
            <a:pPr marL="431801" indent="-215900" lvl="1">
              <a:lnSpc>
                <a:spcPts val="2800"/>
              </a:lnSpc>
              <a:buFont typeface="Arial"/>
              <a:buChar char="•"/>
            </a:pPr>
            <a:r>
              <a:rPr lang="en-US" sz="2000">
                <a:solidFill>
                  <a:srgbClr val="FFFFFF"/>
                </a:solidFill>
                <a:latin typeface="Montserrat"/>
              </a:rPr>
              <a:t>Weaknesses : Documentation can be challenging</a:t>
            </a:r>
          </a:p>
          <a:p>
            <a:pPr>
              <a:lnSpc>
                <a:spcPts val="2800"/>
              </a:lnSpc>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1204C"/>
        </a:solidFill>
      </p:bgPr>
    </p:bg>
    <p:spTree>
      <p:nvGrpSpPr>
        <p:cNvPr id="1" name=""/>
        <p:cNvGrpSpPr/>
        <p:nvPr/>
      </p:nvGrpSpPr>
      <p:grpSpPr>
        <a:xfrm>
          <a:off x="0" y="0"/>
          <a:ext cx="0" cy="0"/>
          <a:chOff x="0" y="0"/>
          <a:chExt cx="0" cy="0"/>
        </a:xfrm>
      </p:grpSpPr>
      <p:sp>
        <p:nvSpPr>
          <p:cNvPr name="Freeform 2" id="2"/>
          <p:cNvSpPr/>
          <p:nvPr/>
        </p:nvSpPr>
        <p:spPr>
          <a:xfrm flipH="false" flipV="false" rot="0">
            <a:off x="9144000" y="3773843"/>
            <a:ext cx="7349171" cy="1919210"/>
          </a:xfrm>
          <a:custGeom>
            <a:avLst/>
            <a:gdLst/>
            <a:ahLst/>
            <a:cxnLst/>
            <a:rect r="r" b="b" t="t" l="l"/>
            <a:pathLst>
              <a:path h="1919210" w="7349171">
                <a:moveTo>
                  <a:pt x="0" y="0"/>
                </a:moveTo>
                <a:lnTo>
                  <a:pt x="7349171" y="0"/>
                </a:lnTo>
                <a:lnTo>
                  <a:pt x="7349171" y="1919211"/>
                </a:lnTo>
                <a:lnTo>
                  <a:pt x="0" y="1919211"/>
                </a:lnTo>
                <a:lnTo>
                  <a:pt x="0" y="0"/>
                </a:lnTo>
                <a:close/>
              </a:path>
            </a:pathLst>
          </a:custGeom>
          <a:blipFill>
            <a:blip r:embed="rId2"/>
            <a:stretch>
              <a:fillRect l="0" t="0" r="0" b="0"/>
            </a:stretch>
          </a:blipFill>
        </p:spPr>
      </p:sp>
      <p:sp>
        <p:nvSpPr>
          <p:cNvPr name="Freeform 3" id="3"/>
          <p:cNvSpPr/>
          <p:nvPr/>
        </p:nvSpPr>
        <p:spPr>
          <a:xfrm flipH="false" flipV="false" rot="0">
            <a:off x="7969411" y="7074179"/>
            <a:ext cx="10799399" cy="672960"/>
          </a:xfrm>
          <a:custGeom>
            <a:avLst/>
            <a:gdLst/>
            <a:ahLst/>
            <a:cxnLst/>
            <a:rect r="r" b="b" t="t" l="l"/>
            <a:pathLst>
              <a:path h="672960" w="10799399">
                <a:moveTo>
                  <a:pt x="0" y="0"/>
                </a:moveTo>
                <a:lnTo>
                  <a:pt x="10799400" y="0"/>
                </a:lnTo>
                <a:lnTo>
                  <a:pt x="10799400" y="672959"/>
                </a:lnTo>
                <a:lnTo>
                  <a:pt x="0" y="672959"/>
                </a:lnTo>
                <a:lnTo>
                  <a:pt x="0" y="0"/>
                </a:lnTo>
                <a:close/>
              </a:path>
            </a:pathLst>
          </a:custGeom>
          <a:blipFill>
            <a:blip r:embed="rId3"/>
            <a:stretch>
              <a:fillRect l="0" t="0" r="0" b="0"/>
            </a:stretch>
          </a:blipFill>
        </p:spPr>
      </p:sp>
      <p:sp>
        <p:nvSpPr>
          <p:cNvPr name="TextBox 4" id="4"/>
          <p:cNvSpPr txBox="true"/>
          <p:nvPr/>
        </p:nvSpPr>
        <p:spPr>
          <a:xfrm rot="0">
            <a:off x="518536" y="554038"/>
            <a:ext cx="10529362" cy="854075"/>
          </a:xfrm>
          <a:prstGeom prst="rect">
            <a:avLst/>
          </a:prstGeom>
        </p:spPr>
        <p:txBody>
          <a:bodyPr anchor="t" rtlCol="false" tIns="0" lIns="0" bIns="0" rIns="0">
            <a:spAutoFit/>
          </a:bodyPr>
          <a:lstStyle/>
          <a:p>
            <a:pPr algn="ctr">
              <a:lnSpc>
                <a:spcPts val="7000"/>
              </a:lnSpc>
              <a:spcBef>
                <a:spcPct val="0"/>
              </a:spcBef>
            </a:pPr>
            <a:r>
              <a:rPr lang="en-US" sz="5000">
                <a:solidFill>
                  <a:srgbClr val="FFFFFF"/>
                </a:solidFill>
                <a:latin typeface="Montserrat Bold"/>
              </a:rPr>
              <a:t>Experiment in Google Colab</a:t>
            </a:r>
          </a:p>
        </p:txBody>
      </p:sp>
      <p:sp>
        <p:nvSpPr>
          <p:cNvPr name="TextBox 5" id="5"/>
          <p:cNvSpPr txBox="true"/>
          <p:nvPr/>
        </p:nvSpPr>
        <p:spPr>
          <a:xfrm rot="0">
            <a:off x="1129844" y="2118121"/>
            <a:ext cx="9306745" cy="692150"/>
          </a:xfrm>
          <a:prstGeom prst="rect">
            <a:avLst/>
          </a:prstGeom>
        </p:spPr>
        <p:txBody>
          <a:bodyPr anchor="t" rtlCol="false" tIns="0" lIns="0" bIns="0" rIns="0">
            <a:spAutoFit/>
          </a:bodyPr>
          <a:lstStyle/>
          <a:p>
            <a:pPr>
              <a:lnSpc>
                <a:spcPts val="2800"/>
              </a:lnSpc>
              <a:spcBef>
                <a:spcPct val="0"/>
              </a:spcBef>
            </a:pPr>
            <a:r>
              <a:rPr lang="en-US" sz="2000">
                <a:solidFill>
                  <a:srgbClr val="FFFFFF"/>
                </a:solidFill>
                <a:latin typeface="Montserrat"/>
              </a:rPr>
              <a:t>In our experiment we will be providing two datasets to the model in order to make it learn the rule or the relation between the two datasets.</a:t>
            </a:r>
          </a:p>
        </p:txBody>
      </p:sp>
      <p:sp>
        <p:nvSpPr>
          <p:cNvPr name="TextBox 6" id="6"/>
          <p:cNvSpPr txBox="true"/>
          <p:nvPr/>
        </p:nvSpPr>
        <p:spPr>
          <a:xfrm rot="0">
            <a:off x="518536" y="4151586"/>
            <a:ext cx="7563755" cy="347980"/>
          </a:xfrm>
          <a:prstGeom prst="rect">
            <a:avLst/>
          </a:prstGeom>
        </p:spPr>
        <p:txBody>
          <a:bodyPr anchor="t" rtlCol="false" tIns="0" lIns="0" bIns="0" rIns="0">
            <a:spAutoFit/>
          </a:bodyPr>
          <a:lstStyle/>
          <a:p>
            <a:pPr algn="ctr">
              <a:lnSpc>
                <a:spcPts val="2869"/>
              </a:lnSpc>
              <a:spcBef>
                <a:spcPct val="0"/>
              </a:spcBef>
            </a:pPr>
            <a:r>
              <a:rPr lang="en-US" sz="2049">
                <a:solidFill>
                  <a:srgbClr val="FFFFFF"/>
                </a:solidFill>
                <a:latin typeface="Montserrat"/>
              </a:rPr>
              <a:t>Step 1 : importing libraries</a:t>
            </a:r>
          </a:p>
        </p:txBody>
      </p:sp>
      <p:sp>
        <p:nvSpPr>
          <p:cNvPr name="TextBox 7" id="7"/>
          <p:cNvSpPr txBox="true"/>
          <p:nvPr/>
        </p:nvSpPr>
        <p:spPr>
          <a:xfrm rot="0">
            <a:off x="1028700" y="4770290"/>
            <a:ext cx="6940711" cy="708319"/>
          </a:xfrm>
          <a:prstGeom prst="rect">
            <a:avLst/>
          </a:prstGeom>
        </p:spPr>
        <p:txBody>
          <a:bodyPr anchor="t" rtlCol="false" tIns="0" lIns="0" bIns="0" rIns="0">
            <a:spAutoFit/>
          </a:bodyPr>
          <a:lstStyle/>
          <a:p>
            <a:pPr algn="ctr">
              <a:lnSpc>
                <a:spcPts val="2869"/>
              </a:lnSpc>
              <a:spcBef>
                <a:spcPct val="0"/>
              </a:spcBef>
            </a:pPr>
            <a:r>
              <a:rPr lang="en-US" sz="2049">
                <a:solidFill>
                  <a:srgbClr val="FFFFFF"/>
                </a:solidFill>
                <a:latin typeface="Montserrat"/>
              </a:rPr>
              <a:t>our libraries in our case it’s TensorFlow and NumPy and we will be using Keras from TensorFlow </a:t>
            </a:r>
          </a:p>
        </p:txBody>
      </p:sp>
      <p:sp>
        <p:nvSpPr>
          <p:cNvPr name="TextBox 8" id="8"/>
          <p:cNvSpPr txBox="true"/>
          <p:nvPr/>
        </p:nvSpPr>
        <p:spPr>
          <a:xfrm rot="0">
            <a:off x="518536" y="6625325"/>
            <a:ext cx="7563755" cy="347980"/>
          </a:xfrm>
          <a:prstGeom prst="rect">
            <a:avLst/>
          </a:prstGeom>
        </p:spPr>
        <p:txBody>
          <a:bodyPr anchor="t" rtlCol="false" tIns="0" lIns="0" bIns="0" rIns="0">
            <a:spAutoFit/>
          </a:bodyPr>
          <a:lstStyle/>
          <a:p>
            <a:pPr algn="ctr">
              <a:lnSpc>
                <a:spcPts val="2869"/>
              </a:lnSpc>
              <a:spcBef>
                <a:spcPct val="0"/>
              </a:spcBef>
            </a:pPr>
            <a:r>
              <a:rPr lang="en-US" sz="2049">
                <a:solidFill>
                  <a:srgbClr val="FFFFFF"/>
                </a:solidFill>
                <a:latin typeface="Montserrat"/>
              </a:rPr>
              <a:t>Step 2 : Build the model</a:t>
            </a:r>
          </a:p>
        </p:txBody>
      </p:sp>
      <p:sp>
        <p:nvSpPr>
          <p:cNvPr name="TextBox 9" id="9"/>
          <p:cNvSpPr txBox="true"/>
          <p:nvPr/>
        </p:nvSpPr>
        <p:spPr>
          <a:xfrm rot="0">
            <a:off x="1028700" y="7244030"/>
            <a:ext cx="6940711" cy="1069456"/>
          </a:xfrm>
          <a:prstGeom prst="rect">
            <a:avLst/>
          </a:prstGeom>
        </p:spPr>
        <p:txBody>
          <a:bodyPr anchor="t" rtlCol="false" tIns="0" lIns="0" bIns="0" rIns="0">
            <a:spAutoFit/>
          </a:bodyPr>
          <a:lstStyle/>
          <a:p>
            <a:pPr algn="ctr">
              <a:lnSpc>
                <a:spcPts val="2869"/>
              </a:lnSpc>
              <a:spcBef>
                <a:spcPct val="0"/>
              </a:spcBef>
            </a:pPr>
            <a:r>
              <a:rPr lang="en-US" sz="2049">
                <a:solidFill>
                  <a:srgbClr val="FFFFFF"/>
                </a:solidFill>
                <a:latin typeface="Montserrat"/>
              </a:rPr>
              <a:t>In this step we will build this model using Keras sequential class to define the network as sequence of layers.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1204C"/>
        </a:solidFill>
      </p:bgPr>
    </p:bg>
    <p:spTree>
      <p:nvGrpSpPr>
        <p:cNvPr id="1" name=""/>
        <p:cNvGrpSpPr/>
        <p:nvPr/>
      </p:nvGrpSpPr>
      <p:grpSpPr>
        <a:xfrm>
          <a:off x="0" y="0"/>
          <a:ext cx="0" cy="0"/>
          <a:chOff x="0" y="0"/>
          <a:chExt cx="0" cy="0"/>
        </a:xfrm>
      </p:grpSpPr>
      <p:sp>
        <p:nvSpPr>
          <p:cNvPr name="Freeform 2" id="2"/>
          <p:cNvSpPr/>
          <p:nvPr/>
        </p:nvSpPr>
        <p:spPr>
          <a:xfrm flipH="false" flipV="false" rot="0">
            <a:off x="7648949" y="2584065"/>
            <a:ext cx="10272111" cy="762383"/>
          </a:xfrm>
          <a:custGeom>
            <a:avLst/>
            <a:gdLst/>
            <a:ahLst/>
            <a:cxnLst/>
            <a:rect r="r" b="b" t="t" l="l"/>
            <a:pathLst>
              <a:path h="762383" w="10272111">
                <a:moveTo>
                  <a:pt x="0" y="0"/>
                </a:moveTo>
                <a:lnTo>
                  <a:pt x="10272111" y="0"/>
                </a:lnTo>
                <a:lnTo>
                  <a:pt x="10272111" y="762384"/>
                </a:lnTo>
                <a:lnTo>
                  <a:pt x="0" y="762384"/>
                </a:lnTo>
                <a:lnTo>
                  <a:pt x="0" y="0"/>
                </a:lnTo>
                <a:close/>
              </a:path>
            </a:pathLst>
          </a:custGeom>
          <a:blipFill>
            <a:blip r:embed="rId2"/>
            <a:stretch>
              <a:fillRect l="0" t="0" r="0" b="0"/>
            </a:stretch>
          </a:blipFill>
        </p:spPr>
      </p:sp>
      <p:sp>
        <p:nvSpPr>
          <p:cNvPr name="Freeform 3" id="3"/>
          <p:cNvSpPr/>
          <p:nvPr/>
        </p:nvSpPr>
        <p:spPr>
          <a:xfrm flipH="false" flipV="false" rot="0">
            <a:off x="8226794" y="5670093"/>
            <a:ext cx="9596665" cy="1078482"/>
          </a:xfrm>
          <a:custGeom>
            <a:avLst/>
            <a:gdLst/>
            <a:ahLst/>
            <a:cxnLst/>
            <a:rect r="r" b="b" t="t" l="l"/>
            <a:pathLst>
              <a:path h="1078482" w="9596665">
                <a:moveTo>
                  <a:pt x="0" y="0"/>
                </a:moveTo>
                <a:lnTo>
                  <a:pt x="9596665" y="0"/>
                </a:lnTo>
                <a:lnTo>
                  <a:pt x="9596665" y="1078482"/>
                </a:lnTo>
                <a:lnTo>
                  <a:pt x="0" y="1078482"/>
                </a:lnTo>
                <a:lnTo>
                  <a:pt x="0" y="0"/>
                </a:lnTo>
                <a:close/>
              </a:path>
            </a:pathLst>
          </a:custGeom>
          <a:blipFill>
            <a:blip r:embed="rId3"/>
            <a:stretch>
              <a:fillRect l="0" t="0" r="0" b="0"/>
            </a:stretch>
          </a:blipFill>
        </p:spPr>
      </p:sp>
      <p:sp>
        <p:nvSpPr>
          <p:cNvPr name="TextBox 4" id="4"/>
          <p:cNvSpPr txBox="true"/>
          <p:nvPr/>
        </p:nvSpPr>
        <p:spPr>
          <a:xfrm rot="0">
            <a:off x="518536" y="554038"/>
            <a:ext cx="10529362" cy="854075"/>
          </a:xfrm>
          <a:prstGeom prst="rect">
            <a:avLst/>
          </a:prstGeom>
        </p:spPr>
        <p:txBody>
          <a:bodyPr anchor="t" rtlCol="false" tIns="0" lIns="0" bIns="0" rIns="0">
            <a:spAutoFit/>
          </a:bodyPr>
          <a:lstStyle/>
          <a:p>
            <a:pPr algn="ctr">
              <a:lnSpc>
                <a:spcPts val="7000"/>
              </a:lnSpc>
              <a:spcBef>
                <a:spcPct val="0"/>
              </a:spcBef>
            </a:pPr>
            <a:r>
              <a:rPr lang="en-US" sz="5000">
                <a:solidFill>
                  <a:srgbClr val="FFFFFF"/>
                </a:solidFill>
                <a:latin typeface="Montserrat Bold"/>
              </a:rPr>
              <a:t>Experiment in Google Colab</a:t>
            </a:r>
          </a:p>
        </p:txBody>
      </p:sp>
      <p:sp>
        <p:nvSpPr>
          <p:cNvPr name="TextBox 5" id="5"/>
          <p:cNvSpPr txBox="true"/>
          <p:nvPr/>
        </p:nvSpPr>
        <p:spPr>
          <a:xfrm rot="0">
            <a:off x="174895" y="2689225"/>
            <a:ext cx="9893019" cy="2454275"/>
          </a:xfrm>
          <a:prstGeom prst="rect">
            <a:avLst/>
          </a:prstGeom>
        </p:spPr>
        <p:txBody>
          <a:bodyPr anchor="t" rtlCol="false" tIns="0" lIns="0" bIns="0" rIns="0">
            <a:spAutoFit/>
          </a:bodyPr>
          <a:lstStyle/>
          <a:p>
            <a:pPr algn="ctr">
              <a:lnSpc>
                <a:spcPts val="2800"/>
              </a:lnSpc>
            </a:pPr>
            <a:r>
              <a:rPr lang="en-US" sz="2000">
                <a:solidFill>
                  <a:srgbClr val="FFFFFF"/>
                </a:solidFill>
                <a:latin typeface="Montserrat"/>
              </a:rPr>
              <a:t>Step 3: Compile the neural network</a:t>
            </a:r>
          </a:p>
          <a:p>
            <a:pPr algn="ctr">
              <a:lnSpc>
                <a:spcPts val="2800"/>
              </a:lnSpc>
            </a:pPr>
          </a:p>
          <a:p>
            <a:pPr algn="ctr">
              <a:lnSpc>
                <a:spcPts val="2800"/>
              </a:lnSpc>
            </a:pPr>
            <a:r>
              <a:rPr lang="en-US" sz="2000">
                <a:solidFill>
                  <a:srgbClr val="FFFFFF"/>
                </a:solidFill>
                <a:latin typeface="Montserrat"/>
              </a:rPr>
              <a:t>Now we will be compiling the neural network, we will have to specify new functions, loss function and optimizer function to make another guess based on how the loss function went, optimizer function will try to minimize the loss function by giving improved guesses.</a:t>
            </a:r>
          </a:p>
          <a:p>
            <a:pPr algn="ctr">
              <a:lnSpc>
                <a:spcPts val="2800"/>
              </a:lnSpc>
              <a:spcBef>
                <a:spcPct val="0"/>
              </a:spcBef>
            </a:pPr>
          </a:p>
        </p:txBody>
      </p:sp>
      <p:sp>
        <p:nvSpPr>
          <p:cNvPr name="TextBox 6" id="6"/>
          <p:cNvSpPr txBox="true"/>
          <p:nvPr/>
        </p:nvSpPr>
        <p:spPr>
          <a:xfrm rot="0">
            <a:off x="464541" y="6171234"/>
            <a:ext cx="9670425" cy="2092896"/>
          </a:xfrm>
          <a:prstGeom prst="rect">
            <a:avLst/>
          </a:prstGeom>
        </p:spPr>
        <p:txBody>
          <a:bodyPr anchor="t" rtlCol="false" tIns="0" lIns="0" bIns="0" rIns="0">
            <a:spAutoFit/>
          </a:bodyPr>
          <a:lstStyle/>
          <a:p>
            <a:pPr algn="ctr">
              <a:lnSpc>
                <a:spcPts val="2800"/>
              </a:lnSpc>
            </a:pPr>
            <a:r>
              <a:rPr lang="en-US" sz="2000">
                <a:solidFill>
                  <a:srgbClr val="FFFFFF"/>
                </a:solidFill>
                <a:latin typeface="Montserrat"/>
              </a:rPr>
              <a:t>Step 4: Provide the datasets</a:t>
            </a:r>
          </a:p>
          <a:p>
            <a:pPr algn="ctr">
              <a:lnSpc>
                <a:spcPts val="2800"/>
              </a:lnSpc>
            </a:pPr>
          </a:p>
          <a:p>
            <a:pPr algn="ctr">
              <a:lnSpc>
                <a:spcPts val="2800"/>
              </a:lnSpc>
            </a:pPr>
            <a:r>
              <a:rPr lang="en-US" sz="2000">
                <a:solidFill>
                  <a:srgbClr val="FFFFFF"/>
                </a:solidFill>
                <a:latin typeface="Montserrat"/>
              </a:rPr>
              <a:t>we provided 2 datasets X and Y that the relation between them is</a:t>
            </a:r>
          </a:p>
          <a:p>
            <a:pPr algn="ctr">
              <a:lnSpc>
                <a:spcPts val="2800"/>
              </a:lnSpc>
            </a:pPr>
            <a:r>
              <a:rPr lang="en-US" sz="2000">
                <a:solidFill>
                  <a:srgbClr val="FFFFFF"/>
                </a:solidFill>
                <a:latin typeface="Montserrat"/>
              </a:rPr>
              <a:t> Y = (2X-2) and make the model guess the relation and learn it between X and Y.</a:t>
            </a:r>
          </a:p>
          <a:p>
            <a:pPr algn="ctr">
              <a:lnSpc>
                <a:spcPts val="2737"/>
              </a:lnSpc>
              <a:spcBef>
                <a:spcPct val="0"/>
              </a:spcBef>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1204C"/>
        </a:solidFill>
      </p:bgPr>
    </p:bg>
    <p:spTree>
      <p:nvGrpSpPr>
        <p:cNvPr id="1" name=""/>
        <p:cNvGrpSpPr/>
        <p:nvPr/>
      </p:nvGrpSpPr>
      <p:grpSpPr>
        <a:xfrm>
          <a:off x="0" y="0"/>
          <a:ext cx="0" cy="0"/>
          <a:chOff x="0" y="0"/>
          <a:chExt cx="0" cy="0"/>
        </a:xfrm>
      </p:grpSpPr>
      <p:sp>
        <p:nvSpPr>
          <p:cNvPr name="Freeform 2" id="2"/>
          <p:cNvSpPr/>
          <p:nvPr/>
        </p:nvSpPr>
        <p:spPr>
          <a:xfrm flipH="false" flipV="false" rot="0">
            <a:off x="9344544" y="2599298"/>
            <a:ext cx="8000829" cy="1186028"/>
          </a:xfrm>
          <a:custGeom>
            <a:avLst/>
            <a:gdLst/>
            <a:ahLst/>
            <a:cxnLst/>
            <a:rect r="r" b="b" t="t" l="l"/>
            <a:pathLst>
              <a:path h="1186028" w="8000829">
                <a:moveTo>
                  <a:pt x="0" y="0"/>
                </a:moveTo>
                <a:lnTo>
                  <a:pt x="8000829" y="0"/>
                </a:lnTo>
                <a:lnTo>
                  <a:pt x="8000829" y="1186028"/>
                </a:lnTo>
                <a:lnTo>
                  <a:pt x="0" y="1186028"/>
                </a:lnTo>
                <a:lnTo>
                  <a:pt x="0" y="0"/>
                </a:lnTo>
                <a:close/>
              </a:path>
            </a:pathLst>
          </a:custGeom>
          <a:blipFill>
            <a:blip r:embed="rId2"/>
            <a:stretch>
              <a:fillRect l="0" t="0" r="0" b="0"/>
            </a:stretch>
          </a:blipFill>
        </p:spPr>
      </p:sp>
      <p:sp>
        <p:nvSpPr>
          <p:cNvPr name="Freeform 3" id="3"/>
          <p:cNvSpPr/>
          <p:nvPr/>
        </p:nvSpPr>
        <p:spPr>
          <a:xfrm flipH="false" flipV="false" rot="0">
            <a:off x="9344544" y="4286767"/>
            <a:ext cx="6745659" cy="3443705"/>
          </a:xfrm>
          <a:custGeom>
            <a:avLst/>
            <a:gdLst/>
            <a:ahLst/>
            <a:cxnLst/>
            <a:rect r="r" b="b" t="t" l="l"/>
            <a:pathLst>
              <a:path h="3443705" w="6745659">
                <a:moveTo>
                  <a:pt x="0" y="0"/>
                </a:moveTo>
                <a:lnTo>
                  <a:pt x="6745659" y="0"/>
                </a:lnTo>
                <a:lnTo>
                  <a:pt x="6745659" y="3443704"/>
                </a:lnTo>
                <a:lnTo>
                  <a:pt x="0" y="3443704"/>
                </a:lnTo>
                <a:lnTo>
                  <a:pt x="0" y="0"/>
                </a:lnTo>
                <a:close/>
              </a:path>
            </a:pathLst>
          </a:custGeom>
          <a:blipFill>
            <a:blip r:embed="rId3"/>
            <a:stretch>
              <a:fillRect l="0" t="0" r="0" b="0"/>
            </a:stretch>
          </a:blipFill>
        </p:spPr>
      </p:sp>
      <p:sp>
        <p:nvSpPr>
          <p:cNvPr name="TextBox 4" id="4"/>
          <p:cNvSpPr txBox="true"/>
          <p:nvPr/>
        </p:nvSpPr>
        <p:spPr>
          <a:xfrm rot="0">
            <a:off x="518536" y="554038"/>
            <a:ext cx="10529362" cy="854075"/>
          </a:xfrm>
          <a:prstGeom prst="rect">
            <a:avLst/>
          </a:prstGeom>
        </p:spPr>
        <p:txBody>
          <a:bodyPr anchor="t" rtlCol="false" tIns="0" lIns="0" bIns="0" rIns="0">
            <a:spAutoFit/>
          </a:bodyPr>
          <a:lstStyle/>
          <a:p>
            <a:pPr algn="ctr">
              <a:lnSpc>
                <a:spcPts val="7000"/>
              </a:lnSpc>
              <a:spcBef>
                <a:spcPct val="0"/>
              </a:spcBef>
            </a:pPr>
            <a:r>
              <a:rPr lang="en-US" sz="5000">
                <a:solidFill>
                  <a:srgbClr val="FFFFFF"/>
                </a:solidFill>
                <a:latin typeface="Montserrat Bold"/>
              </a:rPr>
              <a:t>Experiment in Google Colab</a:t>
            </a:r>
          </a:p>
        </p:txBody>
      </p:sp>
      <p:sp>
        <p:nvSpPr>
          <p:cNvPr name="TextBox 5" id="5"/>
          <p:cNvSpPr txBox="true"/>
          <p:nvPr/>
        </p:nvSpPr>
        <p:spPr>
          <a:xfrm rot="0">
            <a:off x="200544" y="2029064"/>
            <a:ext cx="9144000" cy="2806700"/>
          </a:xfrm>
          <a:prstGeom prst="rect">
            <a:avLst/>
          </a:prstGeom>
        </p:spPr>
        <p:txBody>
          <a:bodyPr anchor="t" rtlCol="false" tIns="0" lIns="0" bIns="0" rIns="0">
            <a:spAutoFit/>
          </a:bodyPr>
          <a:lstStyle/>
          <a:p>
            <a:pPr algn="ctr">
              <a:lnSpc>
                <a:spcPts val="2800"/>
              </a:lnSpc>
            </a:pPr>
            <a:r>
              <a:rPr lang="en-US" sz="2000">
                <a:solidFill>
                  <a:srgbClr val="FFFFFF"/>
                </a:solidFill>
                <a:latin typeface="Montserrat"/>
              </a:rPr>
              <a:t>Step 5:  Train model</a:t>
            </a:r>
          </a:p>
          <a:p>
            <a:pPr algn="ctr">
              <a:lnSpc>
                <a:spcPts val="2800"/>
              </a:lnSpc>
            </a:pPr>
          </a:p>
          <a:p>
            <a:pPr algn="ctr">
              <a:lnSpc>
                <a:spcPts val="2800"/>
              </a:lnSpc>
            </a:pPr>
            <a:r>
              <a:rPr lang="en-US" sz="2000">
                <a:solidFill>
                  <a:srgbClr val="FFFFFF"/>
                </a:solidFill>
                <a:latin typeface="Montserrat"/>
              </a:rPr>
              <a:t>Now we will train our model with model.fit as we will see the loss function of our guess measure weather is it good or bad by the value and use optimizer to do improved guesses, epochs is the number of times the we will make our model train.</a:t>
            </a:r>
          </a:p>
          <a:p>
            <a:pPr algn="ctr">
              <a:lnSpc>
                <a:spcPts val="2800"/>
              </a:lnSpc>
            </a:pPr>
          </a:p>
          <a:p>
            <a:pPr algn="ctr">
              <a:lnSpc>
                <a:spcPts val="2800"/>
              </a:lnSpc>
              <a:spcBef>
                <a:spcPct val="0"/>
              </a:spcBef>
            </a:pPr>
          </a:p>
        </p:txBody>
      </p:sp>
      <p:sp>
        <p:nvSpPr>
          <p:cNvPr name="TextBox 6" id="6"/>
          <p:cNvSpPr txBox="true"/>
          <p:nvPr/>
        </p:nvSpPr>
        <p:spPr>
          <a:xfrm rot="0">
            <a:off x="518536" y="5454889"/>
            <a:ext cx="8625464" cy="692150"/>
          </a:xfrm>
          <a:prstGeom prst="rect">
            <a:avLst/>
          </a:prstGeom>
        </p:spPr>
        <p:txBody>
          <a:bodyPr anchor="t" rtlCol="false" tIns="0" lIns="0" bIns="0" rIns="0">
            <a:spAutoFit/>
          </a:bodyPr>
          <a:lstStyle/>
          <a:p>
            <a:pPr algn="ctr">
              <a:lnSpc>
                <a:spcPts val="2800"/>
              </a:lnSpc>
              <a:spcBef>
                <a:spcPct val="0"/>
              </a:spcBef>
            </a:pPr>
            <a:r>
              <a:rPr lang="en-US" sz="2000">
                <a:solidFill>
                  <a:srgbClr val="FFFFFF"/>
                </a:solidFill>
                <a:latin typeface="Montserrat"/>
              </a:rPr>
              <a:t>This is the result of model fit with 100 epochs and loss function of 0.4321</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1204C"/>
        </a:solidFill>
      </p:bgPr>
    </p:bg>
    <p:spTree>
      <p:nvGrpSpPr>
        <p:cNvPr id="1" name=""/>
        <p:cNvGrpSpPr/>
        <p:nvPr/>
      </p:nvGrpSpPr>
      <p:grpSpPr>
        <a:xfrm>
          <a:off x="0" y="0"/>
          <a:ext cx="0" cy="0"/>
          <a:chOff x="0" y="0"/>
          <a:chExt cx="0" cy="0"/>
        </a:xfrm>
      </p:grpSpPr>
      <p:sp>
        <p:nvSpPr>
          <p:cNvPr name="Freeform 2" id="2"/>
          <p:cNvSpPr/>
          <p:nvPr/>
        </p:nvSpPr>
        <p:spPr>
          <a:xfrm flipH="false" flipV="false" rot="0">
            <a:off x="9482590" y="1708849"/>
            <a:ext cx="7545955" cy="3845815"/>
          </a:xfrm>
          <a:custGeom>
            <a:avLst/>
            <a:gdLst/>
            <a:ahLst/>
            <a:cxnLst/>
            <a:rect r="r" b="b" t="t" l="l"/>
            <a:pathLst>
              <a:path h="3845815" w="7545955">
                <a:moveTo>
                  <a:pt x="0" y="0"/>
                </a:moveTo>
                <a:lnTo>
                  <a:pt x="7545955" y="0"/>
                </a:lnTo>
                <a:lnTo>
                  <a:pt x="7545955" y="3845815"/>
                </a:lnTo>
                <a:lnTo>
                  <a:pt x="0" y="3845815"/>
                </a:lnTo>
                <a:lnTo>
                  <a:pt x="0" y="0"/>
                </a:lnTo>
                <a:close/>
              </a:path>
            </a:pathLst>
          </a:custGeom>
          <a:blipFill>
            <a:blip r:embed="rId2"/>
            <a:stretch>
              <a:fillRect l="0" t="0" r="0" b="0"/>
            </a:stretch>
          </a:blipFill>
        </p:spPr>
      </p:sp>
      <p:sp>
        <p:nvSpPr>
          <p:cNvPr name="Freeform 3" id="3"/>
          <p:cNvSpPr/>
          <p:nvPr/>
        </p:nvSpPr>
        <p:spPr>
          <a:xfrm flipH="false" flipV="false" rot="0">
            <a:off x="9482590" y="5859464"/>
            <a:ext cx="7545955" cy="3782135"/>
          </a:xfrm>
          <a:custGeom>
            <a:avLst/>
            <a:gdLst/>
            <a:ahLst/>
            <a:cxnLst/>
            <a:rect r="r" b="b" t="t" l="l"/>
            <a:pathLst>
              <a:path h="3782135" w="7545955">
                <a:moveTo>
                  <a:pt x="0" y="0"/>
                </a:moveTo>
                <a:lnTo>
                  <a:pt x="7545955" y="0"/>
                </a:lnTo>
                <a:lnTo>
                  <a:pt x="7545955" y="3782135"/>
                </a:lnTo>
                <a:lnTo>
                  <a:pt x="0" y="3782135"/>
                </a:lnTo>
                <a:lnTo>
                  <a:pt x="0" y="0"/>
                </a:lnTo>
                <a:close/>
              </a:path>
            </a:pathLst>
          </a:custGeom>
          <a:blipFill>
            <a:blip r:embed="rId3"/>
            <a:stretch>
              <a:fillRect l="0" t="0" r="0" b="0"/>
            </a:stretch>
          </a:blipFill>
        </p:spPr>
      </p:sp>
      <p:sp>
        <p:nvSpPr>
          <p:cNvPr name="TextBox 4" id="4"/>
          <p:cNvSpPr txBox="true"/>
          <p:nvPr/>
        </p:nvSpPr>
        <p:spPr>
          <a:xfrm rot="0">
            <a:off x="518536" y="554038"/>
            <a:ext cx="10529362" cy="854075"/>
          </a:xfrm>
          <a:prstGeom prst="rect">
            <a:avLst/>
          </a:prstGeom>
        </p:spPr>
        <p:txBody>
          <a:bodyPr anchor="t" rtlCol="false" tIns="0" lIns="0" bIns="0" rIns="0">
            <a:spAutoFit/>
          </a:bodyPr>
          <a:lstStyle/>
          <a:p>
            <a:pPr algn="ctr">
              <a:lnSpc>
                <a:spcPts val="7000"/>
              </a:lnSpc>
              <a:spcBef>
                <a:spcPct val="0"/>
              </a:spcBef>
            </a:pPr>
            <a:r>
              <a:rPr lang="en-US" sz="5000">
                <a:solidFill>
                  <a:srgbClr val="FFFFFF"/>
                </a:solidFill>
                <a:latin typeface="Montserrat Bold"/>
              </a:rPr>
              <a:t>Experiment in Google Colab</a:t>
            </a:r>
          </a:p>
        </p:txBody>
      </p:sp>
      <p:sp>
        <p:nvSpPr>
          <p:cNvPr name="TextBox 5" id="5"/>
          <p:cNvSpPr txBox="true"/>
          <p:nvPr/>
        </p:nvSpPr>
        <p:spPr>
          <a:xfrm rot="0">
            <a:off x="518536" y="2587586"/>
            <a:ext cx="8360306" cy="1397000"/>
          </a:xfrm>
          <a:prstGeom prst="rect">
            <a:avLst/>
          </a:prstGeom>
        </p:spPr>
        <p:txBody>
          <a:bodyPr anchor="t" rtlCol="false" tIns="0" lIns="0" bIns="0" rIns="0">
            <a:spAutoFit/>
          </a:bodyPr>
          <a:lstStyle/>
          <a:p>
            <a:pPr algn="ctr">
              <a:lnSpc>
                <a:spcPts val="2800"/>
              </a:lnSpc>
              <a:spcBef>
                <a:spcPct val="0"/>
              </a:spcBef>
            </a:pPr>
            <a:r>
              <a:rPr lang="en-US" sz="2000">
                <a:solidFill>
                  <a:srgbClr val="FFFFFF"/>
                </a:solidFill>
                <a:latin typeface="Montserrat"/>
              </a:rPr>
              <a:t>As you can see we trained our model using 100 epochs our loss function is 0.4321 it is accepted value but what if we retrained or fit our model again using 100 epochs will it give the same loss function?</a:t>
            </a:r>
          </a:p>
        </p:txBody>
      </p:sp>
      <p:sp>
        <p:nvSpPr>
          <p:cNvPr name="TextBox 6" id="6"/>
          <p:cNvSpPr txBox="true"/>
          <p:nvPr/>
        </p:nvSpPr>
        <p:spPr>
          <a:xfrm rot="0">
            <a:off x="2057658" y="7561619"/>
            <a:ext cx="5618708" cy="339725"/>
          </a:xfrm>
          <a:prstGeom prst="rect">
            <a:avLst/>
          </a:prstGeom>
        </p:spPr>
        <p:txBody>
          <a:bodyPr anchor="t" rtlCol="false" tIns="0" lIns="0" bIns="0" rIns="0">
            <a:spAutoFit/>
          </a:bodyPr>
          <a:lstStyle/>
          <a:p>
            <a:pPr algn="ctr">
              <a:lnSpc>
                <a:spcPts val="2800"/>
              </a:lnSpc>
              <a:spcBef>
                <a:spcPct val="0"/>
              </a:spcBef>
            </a:pPr>
            <a:r>
              <a:rPr lang="en-US" sz="2000">
                <a:solidFill>
                  <a:srgbClr val="FFFFFF"/>
                </a:solidFill>
                <a:latin typeface="Montserrat"/>
              </a:rPr>
              <a:t>As you can see it is different than our first fit.</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DAGDoINebG8</dc:identifier>
  <dcterms:modified xsi:type="dcterms:W3CDTF">2011-08-01T06:04:30Z</dcterms:modified>
  <cp:revision>1</cp:revision>
  <dc:title>TensorFlow</dc:title>
</cp:coreProperties>
</file>